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36"/>
  </p:notesMasterIdLst>
  <p:handoutMasterIdLst>
    <p:handoutMasterId r:id="rId37"/>
  </p:handoutMasterIdLst>
  <p:sldIdLst>
    <p:sldId id="550" r:id="rId2"/>
    <p:sldId id="569" r:id="rId3"/>
    <p:sldId id="653" r:id="rId4"/>
    <p:sldId id="652" r:id="rId5"/>
    <p:sldId id="674" r:id="rId6"/>
    <p:sldId id="661" r:id="rId7"/>
    <p:sldId id="564" r:id="rId8"/>
    <p:sldId id="654" r:id="rId9"/>
    <p:sldId id="565" r:id="rId10"/>
    <p:sldId id="663" r:id="rId11"/>
    <p:sldId id="563" r:id="rId12"/>
    <p:sldId id="665" r:id="rId13"/>
    <p:sldId id="669" r:id="rId14"/>
    <p:sldId id="659" r:id="rId15"/>
    <p:sldId id="667" r:id="rId16"/>
    <p:sldId id="616" r:id="rId17"/>
    <p:sldId id="640" r:id="rId18"/>
    <p:sldId id="272" r:id="rId19"/>
    <p:sldId id="618" r:id="rId20"/>
    <p:sldId id="668" r:id="rId21"/>
    <p:sldId id="468" r:id="rId22"/>
    <p:sldId id="634" r:id="rId23"/>
    <p:sldId id="644" r:id="rId24"/>
    <p:sldId id="673" r:id="rId25"/>
    <p:sldId id="670" r:id="rId26"/>
    <p:sldId id="671" r:id="rId27"/>
    <p:sldId id="672" r:id="rId28"/>
    <p:sldId id="572" r:id="rId29"/>
    <p:sldId id="573" r:id="rId30"/>
    <p:sldId id="442" r:id="rId31"/>
    <p:sldId id="444" r:id="rId32"/>
    <p:sldId id="450" r:id="rId33"/>
    <p:sldId id="471" r:id="rId34"/>
    <p:sldId id="606" r:id="rId3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B47AC"/>
    <a:srgbClr val="FFFF8D"/>
    <a:srgbClr val="CC9900"/>
    <a:srgbClr val="FF9900"/>
    <a:srgbClr val="FFFFFF"/>
    <a:srgbClr val="F8F8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5" autoAdjust="0"/>
    <p:restoredTop sz="90929"/>
  </p:normalViewPr>
  <p:slideViewPr>
    <p:cSldViewPr>
      <p:cViewPr varScale="1">
        <p:scale>
          <a:sx n="67" d="100"/>
          <a:sy n="67" d="100"/>
        </p:scale>
        <p:origin x="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92EC36D-0040-4E43-8B49-0222251F27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35012F-067E-4EF2-965F-F86096DBF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8C3985A-F743-4A6A-899C-1D048FD38F94}" type="datetimeFigureOut">
              <a:rPr lang="pt-BR"/>
              <a:pPr>
                <a:defRPr/>
              </a:pPr>
              <a:t>21/05/2026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C7FD17-4B52-4864-A013-B1F9E79F5D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D93593-7953-4D5B-8270-725EDB1790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98D5A1C-40E5-43F5-9F5C-9EF080557A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B07F347-4D8A-4DC4-92EB-5392551E59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29A2E7-C71F-45C6-9BF1-401E60F31F3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CCA6B88-D63D-44F1-96F3-9AE90B04FC16}" type="datetimeFigureOut">
              <a:rPr lang="pt-BR"/>
              <a:pPr>
                <a:defRPr/>
              </a:pPr>
              <a:t>21/05/2026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F4F9887C-C8B9-4BD6-A9D1-902E54B20B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97049CC-87BB-43BD-8AE1-EA1DA445F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812A28-8A4E-48E3-B11B-5DF5D0C52C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1F388C-7471-415D-912E-EEF817960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52C93E-6C89-4C1B-8592-4DEC4D85445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C93E-6C89-4C1B-8592-4DEC4D854450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201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1B2B22-04DE-4C25-9892-C1F2563F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D2521B-C7B0-4EBD-B54A-3A409B67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F33B7A-68E7-418D-9E1F-60DCC480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74102-3778-4492-BABD-8F21117F31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30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12D38C-D0CA-437B-BCF2-DAB2F9C6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F36B61-12EB-4F28-9A3E-E1934E44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8D997A-2D7C-4685-B54A-DE2F4EA4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447C5-08DC-497E-BA4C-BE61188CFD2E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35305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B7261B-CFF7-476C-A9A6-54155324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55C2C3-56DD-49B0-8A98-E6D7EBA4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3CD464-9CD6-4EDF-BDFD-9FD24BCD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5C844-74D3-4498-BA58-681F982A0982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312740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2CB91D-6596-457C-B370-39838385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66911F-6BBF-4794-A10F-65382398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9DC056-49D7-4AD7-8E07-1628FEE9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AA503-BBFD-47BB-AD55-2E0DC3AFC8F9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195853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CCC14-399E-4E36-BFB3-F85E7922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3C4034-9DA0-43A3-9E61-316568E0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D74267-32D9-414F-B91E-7FDA59BD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4F25E-1362-4A3A-851E-CE8619E4C668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174367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42F986DD-4E17-475A-8C16-219F6B1F5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B75DB14-DAF3-410D-A911-D42D6526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95B08B3C-A8EF-4696-AE66-43F3AF7F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CB3BB-9A53-4CF1-8754-67FA5808E8A1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317104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5572FC6E-584E-4B17-B698-EEA06C36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8FB400EC-8CBA-4BDC-98C2-24B35D6F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25D3CB46-A118-4C68-87E0-3F1F8F82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AE248-318B-4475-9483-FA13D6223CEC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155350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4F8D7F55-5D4F-483A-BE4C-FFDEDB32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AE526DCA-F92D-448F-87BC-7EFD3815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6326AA0-799D-4182-A4A6-CF1122BF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2F580-1ED2-44B8-86C2-A2F5CBB046F3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146551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D1A5B0FA-D60C-4834-BEDB-4EEA579A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642E087-4F15-400E-8A06-79674E41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CD187FE7-0809-4319-BCAB-AF23C9E2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A3FBD-7975-43C2-8527-70A802C6D007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316609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B4C3C81-6F01-4767-8628-8D06F227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10EDBF2B-BE34-4B31-B4DA-F1FB9149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7F76D72-EFF4-4C07-9808-FFBCB91B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B441B-3B2E-4A1E-8A76-6E012D52879B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288273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0278560-7D10-4BAE-95D4-87A5EF57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8F6916CC-672F-474F-BB4C-E1300C16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97DF7ED-0158-4CE4-B049-73C7D27E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FB00E-47C0-465F-B047-4D6978BDF4E9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23793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CF67CBA2-8D8C-4492-B1E1-3E3CA7B337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DAD5946D-0588-4A36-806C-9ADD5766F3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9DE7A4-CE48-48C6-8361-F71768B3C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813628-8668-4187-A90A-844B0AB87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58193E-A092-4B2D-B5B7-0C92FFD7C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28171ED2-6B0E-4A66-B4AF-E11203BB3A90}" type="slidenum">
              <a:rPr lang="pt-BR" altLang="pt-BR"/>
              <a:pPr/>
              <a:t>‹nº›</a:t>
            </a:fld>
            <a:endParaRPr lang="pt-BR" altLang="pt-BR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ILOSETTE@YAHOO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DANILOSETTE@YAHOO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C361E0-C5C9-492E-9536-3AA7B5B1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0"/>
            <a:ext cx="9164811" cy="6858000"/>
          </a:xfrm>
          <a:prstGeom prst="rect">
            <a:avLst/>
          </a:prstGeom>
        </p:spPr>
      </p:pic>
      <p:sp>
        <p:nvSpPr>
          <p:cNvPr id="4" name="Google Shape;1943;p56">
            <a:extLst>
              <a:ext uri="{FF2B5EF4-FFF2-40B4-BE49-F238E27FC236}">
                <a16:creationId xmlns:a16="http://schemas.microsoft.com/office/drawing/2014/main" id="{37D7B9D1-1CC8-409C-A522-C8BB59633B85}"/>
              </a:ext>
            </a:extLst>
          </p:cNvPr>
          <p:cNvSpPr txBox="1">
            <a:spLocks/>
          </p:cNvSpPr>
          <p:nvPr/>
        </p:nvSpPr>
        <p:spPr>
          <a:xfrm>
            <a:off x="663771" y="1732430"/>
            <a:ext cx="8520919" cy="339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pt-BR" sz="6600" b="1" cap="small" dirty="0">
                <a:solidFill>
                  <a:srgbClr val="FFFF00"/>
                </a:solidFill>
              </a:rPr>
              <a:t>RECUPERAÇÃO FLORESTAL EM PROPRIEDADES RURAIS</a:t>
            </a:r>
          </a:p>
          <a:p>
            <a:pPr algn="ctr"/>
            <a:endParaRPr lang="pt-BR" sz="20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ENGENHEIRO FLORESTAL DANILO SETTE</a:t>
            </a:r>
          </a:p>
          <a:p>
            <a:pPr algn="ctr"/>
            <a:r>
              <a:rPr lang="pt-BR" sz="18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danilosette@yahoo.com.br</a:t>
            </a:r>
            <a:endParaRPr lang="pt-BR" sz="1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cap="small" dirty="0">
                <a:solidFill>
                  <a:srgbClr val="FFFF00"/>
                </a:solidFill>
              </a:rPr>
              <a:t>(073) 99820.7438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64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C6A0A-9322-6119-9B26-724EB5D0C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id="{8F65FF58-32E5-0840-7B9D-554300B7D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000" cy="7200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369605-E7BC-1365-27E4-DC29F4615540}"/>
              </a:ext>
            </a:extLst>
          </p:cNvPr>
          <p:cNvSpPr txBox="1"/>
          <p:nvPr/>
        </p:nvSpPr>
        <p:spPr>
          <a:xfrm>
            <a:off x="467544" y="260648"/>
            <a:ext cx="8064896" cy="4049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200"/>
              </a:spcAft>
              <a:buNone/>
            </a:pPr>
            <a:r>
              <a:rPr lang="pt-BR" sz="3200" b="1" i="0" dirty="0">
                <a:solidFill>
                  <a:srgbClr val="FFFF00"/>
                </a:solidFill>
                <a:effectLst/>
                <a:latin typeface="Inter"/>
              </a:rPr>
              <a:t>Produtores rurais podem gerar renda por meio da regularização ambiental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dirty="0">
              <a:solidFill>
                <a:srgbClr val="FFFF00"/>
              </a:solidFill>
            </a:endParaRP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pt-BR" sz="2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Produtores com áreas de Reserva Legal submetidas a recomposição dentro do Programa de Regularização Ambiental (PRA) podem receber orientação sobre formas permitidas de manejo sustentável da vegetação nativa, conciliando conservação ambiental e aproveitamento econômico da propriedade.</a:t>
            </a:r>
          </a:p>
        </p:txBody>
      </p:sp>
    </p:spTree>
    <p:extLst>
      <p:ext uri="{BB962C8B-B14F-4D97-AF65-F5344CB8AC3E}">
        <p14:creationId xmlns:p14="http://schemas.microsoft.com/office/powerpoint/2010/main" val="276819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F9976B-AB00-4586-8A0C-F681749D7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13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989AF-BBC5-F271-81F8-22AA93D89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id="{101FA6D9-58C4-33A9-F499-A8708B5B4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000" cy="7200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72EE5D1-BAF1-EF65-7F7D-5258DABB489E}"/>
              </a:ext>
            </a:extLst>
          </p:cNvPr>
          <p:cNvSpPr txBox="1"/>
          <p:nvPr/>
        </p:nvSpPr>
        <p:spPr>
          <a:xfrm>
            <a:off x="467544" y="188640"/>
            <a:ext cx="8064896" cy="4357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200"/>
              </a:spcAft>
              <a:buNone/>
            </a:pPr>
            <a:r>
              <a:rPr lang="pt-BR" sz="3200" b="1" i="0" dirty="0">
                <a:solidFill>
                  <a:srgbClr val="FFFF00"/>
                </a:solidFill>
                <a:effectLst/>
                <a:latin typeface="Inter"/>
              </a:rPr>
              <a:t>Produtores rurais podem gerar renda por meio da regularização ambiental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dirty="0">
              <a:solidFill>
                <a:srgbClr val="FFFF00"/>
              </a:solidFill>
            </a:endParaRP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pt-BR" sz="2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Agricultores familiares e pequenos produtores (até 4 </a:t>
            </a:r>
            <a:r>
              <a:rPr lang="pt-BR" sz="2000" u="none" dirty="0" err="1">
                <a:solidFill>
                  <a:srgbClr val="FFFF00"/>
                </a:solidFill>
                <a:latin typeface="Arial Black" panose="020B0A04020102020204" pitchFamily="34" charset="0"/>
              </a:rPr>
              <a:t>Modulos</a:t>
            </a:r>
            <a:r>
              <a:rPr lang="pt-BR" sz="2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 Fiscais) também podem continuar utilizando as Áreas de Preservação Permanente (</a:t>
            </a:r>
            <a:r>
              <a:rPr lang="pt-BR" sz="2000" u="none" dirty="0" err="1">
                <a:solidFill>
                  <a:srgbClr val="FFFF00"/>
                </a:solidFill>
                <a:latin typeface="Arial Black" panose="020B0A04020102020204" pitchFamily="34" charset="0"/>
              </a:rPr>
              <a:t>APPs</a:t>
            </a:r>
            <a:r>
              <a:rPr lang="pt-BR" sz="2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) com Sistemas Agroflorestais (</a:t>
            </a:r>
            <a:r>
              <a:rPr lang="pt-BR" sz="2000" u="none" dirty="0" err="1">
                <a:solidFill>
                  <a:srgbClr val="FFFF00"/>
                </a:solidFill>
                <a:latin typeface="Arial Black" panose="020B0A04020102020204" pitchFamily="34" charset="0"/>
              </a:rPr>
              <a:t>SAFs</a:t>
            </a:r>
            <a:r>
              <a:rPr lang="pt-BR" sz="2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), combinando árvores nativas com produção agrícola de forma sustentável e produtiva.</a:t>
            </a:r>
          </a:p>
        </p:txBody>
      </p:sp>
    </p:spTree>
    <p:extLst>
      <p:ext uri="{BB962C8B-B14F-4D97-AF65-F5344CB8AC3E}">
        <p14:creationId xmlns:p14="http://schemas.microsoft.com/office/powerpoint/2010/main" val="414291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">
            <a:extLst>
              <a:ext uri="{FF2B5EF4-FFF2-40B4-BE49-F238E27FC236}">
                <a16:creationId xmlns:a16="http://schemas.microsoft.com/office/drawing/2014/main" id="{7E7A99BC-107B-4442-0381-386EC7F0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9" name="Imagem 8" descr="Placa branca com letras pretas&#10;&#10;O conteúdo gerado por IA pode estar incorreto.">
            <a:extLst>
              <a:ext uri="{FF2B5EF4-FFF2-40B4-BE49-F238E27FC236}">
                <a16:creationId xmlns:a16="http://schemas.microsoft.com/office/drawing/2014/main" id="{13BF2DB4-5451-FA9F-DE21-96011F905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45024"/>
            <a:ext cx="3707904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5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1FE72-B528-4F3B-B197-AC7BD287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id="{84FCE22C-1B10-4560-17E5-51386872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4"/>
            <a:ext cx="9144000" cy="684714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86A614B-D6A5-EA2F-038B-1000CD37580A}"/>
              </a:ext>
            </a:extLst>
          </p:cNvPr>
          <p:cNvSpPr txBox="1"/>
          <p:nvPr/>
        </p:nvSpPr>
        <p:spPr>
          <a:xfrm>
            <a:off x="539552" y="332656"/>
            <a:ext cx="8064896" cy="4178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200"/>
              </a:spcAft>
              <a:buNone/>
            </a:pPr>
            <a:r>
              <a:rPr lang="pt-BR" sz="3200" b="1" i="0" dirty="0">
                <a:solidFill>
                  <a:srgbClr val="FFFF00"/>
                </a:solidFill>
                <a:effectLst/>
                <a:latin typeface="Inter"/>
              </a:rPr>
              <a:t>Produtores rurais podem gerar renda por meio da regularização ambiental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dirty="0">
              <a:solidFill>
                <a:srgbClr val="FFFF00"/>
              </a:solidFill>
            </a:endParaRP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r>
              <a:rPr lang="pt-BR" u="none" dirty="0">
                <a:solidFill>
                  <a:srgbClr val="FFFF00"/>
                </a:solidFill>
                <a:latin typeface="Arial Black" panose="020B0A04020102020204" pitchFamily="34" charset="0"/>
              </a:rPr>
              <a:t>ALTERNATIVAS: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r>
              <a:rPr lang="pt-BR" u="none" dirty="0" err="1">
                <a:solidFill>
                  <a:srgbClr val="FFFF00"/>
                </a:solidFill>
                <a:latin typeface="Arial Black" panose="020B0A04020102020204" pitchFamily="34" charset="0"/>
              </a:rPr>
              <a:t>SistemasAgroflorestais</a:t>
            </a:r>
            <a:r>
              <a:rPr lang="pt-BR" u="none" dirty="0">
                <a:solidFill>
                  <a:srgbClr val="FFFF00"/>
                </a:solidFill>
                <a:latin typeface="Arial Black" panose="020B0A04020102020204" pitchFamily="34" charset="0"/>
              </a:rPr>
              <a:t> (</a:t>
            </a:r>
            <a:r>
              <a:rPr lang="pt-BR" u="none" dirty="0" err="1">
                <a:solidFill>
                  <a:srgbClr val="FFFF00"/>
                </a:solidFill>
                <a:latin typeface="Arial Black" panose="020B0A04020102020204" pitchFamily="34" charset="0"/>
              </a:rPr>
              <a:t>SAFs</a:t>
            </a:r>
            <a:r>
              <a:rPr lang="pt-BR" u="none" dirty="0">
                <a:solidFill>
                  <a:srgbClr val="FFFF00"/>
                </a:solidFill>
                <a:latin typeface="Arial Black" panose="020B0A04020102020204" pitchFamily="34" charset="0"/>
              </a:rPr>
              <a:t>), coleta de produtos florestais, plantio comercial de espécies nativas, Pagamento de Serviços Ambientais (PSA), Créditos de Carbono</a:t>
            </a:r>
            <a:r>
              <a:rPr lang="pt-BR" sz="2000" u="none" dirty="0">
                <a:solidFill>
                  <a:srgbClr val="FFFF00"/>
                </a:solidFill>
              </a:rPr>
              <a:t>.</a:t>
            </a:r>
            <a:endParaRPr lang="pt-BR" u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95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57D70-483F-2FF5-1396-2094A544F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id="{46311B22-114E-680F-A8E3-D113BE85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08"/>
            <a:ext cx="9144000" cy="7200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E207544-947B-1022-01FA-021B4AE4779B}"/>
              </a:ext>
            </a:extLst>
          </p:cNvPr>
          <p:cNvSpPr txBox="1"/>
          <p:nvPr/>
        </p:nvSpPr>
        <p:spPr>
          <a:xfrm>
            <a:off x="179512" y="188640"/>
            <a:ext cx="8640960" cy="4850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200"/>
              </a:spcAft>
              <a:buNone/>
            </a:pPr>
            <a:r>
              <a:rPr lang="pt-BR" sz="3200" b="1" i="0" dirty="0">
                <a:solidFill>
                  <a:srgbClr val="FFFF00"/>
                </a:solidFill>
                <a:effectLst/>
                <a:latin typeface="Inter"/>
              </a:rPr>
              <a:t>Produtores rurais podem gerar renda por meio da regularização ambiental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dirty="0">
              <a:solidFill>
                <a:srgbClr val="FFFF00"/>
              </a:solidFill>
            </a:endParaRP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4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Produzir, conservar e preservar não são caminhos opostos</a:t>
            </a: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4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C361E0-C5C9-492E-9536-3AA7B5B1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0"/>
            <a:ext cx="9164811" cy="6858000"/>
          </a:xfrm>
          <a:prstGeom prst="rect">
            <a:avLst/>
          </a:prstGeom>
        </p:spPr>
      </p:pic>
      <p:sp>
        <p:nvSpPr>
          <p:cNvPr id="4" name="Google Shape;1943;p56">
            <a:extLst>
              <a:ext uri="{FF2B5EF4-FFF2-40B4-BE49-F238E27FC236}">
                <a16:creationId xmlns:a16="http://schemas.microsoft.com/office/drawing/2014/main" id="{37D7B9D1-1CC8-409C-A522-C8BB59633B85}"/>
              </a:ext>
            </a:extLst>
          </p:cNvPr>
          <p:cNvSpPr txBox="1">
            <a:spLocks/>
          </p:cNvSpPr>
          <p:nvPr/>
        </p:nvSpPr>
        <p:spPr>
          <a:xfrm>
            <a:off x="1403648" y="1732430"/>
            <a:ext cx="6792727" cy="339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pt-BR" sz="6600" b="1" cap="small" dirty="0">
                <a:solidFill>
                  <a:srgbClr val="FFFF00"/>
                </a:solidFill>
              </a:rPr>
              <a:t>OBJETIVOS DA RECUPERAÇÃO AMBIENTAL</a:t>
            </a:r>
            <a:endParaRPr lang="pt-BR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2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C361E0-C5C9-492E-9536-3AA7B5B1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0"/>
            <a:ext cx="9164811" cy="6858000"/>
          </a:xfrm>
          <a:prstGeom prst="rect">
            <a:avLst/>
          </a:prstGeom>
        </p:spPr>
      </p:pic>
      <p:sp>
        <p:nvSpPr>
          <p:cNvPr id="4" name="Google Shape;1943;p56">
            <a:extLst>
              <a:ext uri="{FF2B5EF4-FFF2-40B4-BE49-F238E27FC236}">
                <a16:creationId xmlns:a16="http://schemas.microsoft.com/office/drawing/2014/main" id="{37D7B9D1-1CC8-409C-A522-C8BB59633B85}"/>
              </a:ext>
            </a:extLst>
          </p:cNvPr>
          <p:cNvSpPr txBox="1">
            <a:spLocks/>
          </p:cNvSpPr>
          <p:nvPr/>
        </p:nvSpPr>
        <p:spPr>
          <a:xfrm>
            <a:off x="1331640" y="1732430"/>
            <a:ext cx="6792727" cy="339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pt-BR" sz="5400" b="1" cap="small" dirty="0">
                <a:solidFill>
                  <a:srgbClr val="FFFF00"/>
                </a:solidFill>
              </a:rPr>
              <a:t>ALGUNS PRINCÍPIOS DE ECOLOGIA FLORESTAL APLICADOS A RESTAURAÇÃO FLORESTAL</a:t>
            </a:r>
            <a:endParaRPr lang="pt-BR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2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DD9E6785-AFFD-42E6-9BCE-8FB89A8CFA61}"/>
              </a:ext>
            </a:extLst>
          </p:cNvPr>
          <p:cNvGrpSpPr>
            <a:grpSpLocks/>
          </p:cNvGrpSpPr>
          <p:nvPr/>
        </p:nvGrpSpPr>
        <p:grpSpPr bwMode="auto">
          <a:xfrm>
            <a:off x="0" y="971550"/>
            <a:ext cx="8129588" cy="5830888"/>
            <a:chOff x="0" y="816"/>
            <a:chExt cx="3841" cy="4897"/>
          </a:xfrm>
        </p:grpSpPr>
        <p:sp>
          <p:nvSpPr>
            <p:cNvPr id="19472" name="Freeform 3">
              <a:extLst>
                <a:ext uri="{FF2B5EF4-FFF2-40B4-BE49-F238E27FC236}">
                  <a16:creationId xmlns:a16="http://schemas.microsoft.com/office/drawing/2014/main" id="{01A0750F-56DC-4BDF-8EFF-7CA9D3527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16"/>
              <a:ext cx="3841" cy="4848"/>
            </a:xfrm>
            <a:custGeom>
              <a:avLst/>
              <a:gdLst>
                <a:gd name="T0" fmla="*/ 3097 w 3841"/>
                <a:gd name="T1" fmla="*/ 4847 h 4848"/>
                <a:gd name="T2" fmla="*/ 3840 w 3841"/>
                <a:gd name="T3" fmla="*/ 3830 h 4848"/>
                <a:gd name="T4" fmla="*/ 3840 w 3841"/>
                <a:gd name="T5" fmla="*/ 2984 h 4848"/>
                <a:gd name="T6" fmla="*/ 3221 w 3841"/>
                <a:gd name="T7" fmla="*/ 2984 h 4848"/>
                <a:gd name="T8" fmla="*/ 3221 w 3841"/>
                <a:gd name="T9" fmla="*/ 2239 h 4848"/>
                <a:gd name="T10" fmla="*/ 2601 w 3841"/>
                <a:gd name="T11" fmla="*/ 2239 h 4848"/>
                <a:gd name="T12" fmla="*/ 2601 w 3841"/>
                <a:gd name="T13" fmla="*/ 1494 h 4848"/>
                <a:gd name="T14" fmla="*/ 1982 w 3841"/>
                <a:gd name="T15" fmla="*/ 1494 h 4848"/>
                <a:gd name="T16" fmla="*/ 1982 w 3841"/>
                <a:gd name="T17" fmla="*/ 749 h 4848"/>
                <a:gd name="T18" fmla="*/ 1363 w 3841"/>
                <a:gd name="T19" fmla="*/ 749 h 4848"/>
                <a:gd name="T20" fmla="*/ 1363 w 3841"/>
                <a:gd name="T21" fmla="*/ 4 h 4848"/>
                <a:gd name="T22" fmla="*/ 743 w 3841"/>
                <a:gd name="T23" fmla="*/ 0 h 4848"/>
                <a:gd name="T24" fmla="*/ 0 w 3841"/>
                <a:gd name="T25" fmla="*/ 932 h 4848"/>
                <a:gd name="T26" fmla="*/ 3097 w 3841"/>
                <a:gd name="T27" fmla="*/ 4847 h 48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41"/>
                <a:gd name="T43" fmla="*/ 0 h 4848"/>
                <a:gd name="T44" fmla="*/ 3841 w 3841"/>
                <a:gd name="T45" fmla="*/ 4848 h 48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41" h="4848">
                  <a:moveTo>
                    <a:pt x="3097" y="4847"/>
                  </a:moveTo>
                  <a:lnTo>
                    <a:pt x="3840" y="3830"/>
                  </a:lnTo>
                  <a:lnTo>
                    <a:pt x="3840" y="2984"/>
                  </a:lnTo>
                  <a:lnTo>
                    <a:pt x="3221" y="2984"/>
                  </a:lnTo>
                  <a:lnTo>
                    <a:pt x="3221" y="2239"/>
                  </a:lnTo>
                  <a:lnTo>
                    <a:pt x="2601" y="2239"/>
                  </a:lnTo>
                  <a:lnTo>
                    <a:pt x="2601" y="1494"/>
                  </a:lnTo>
                  <a:lnTo>
                    <a:pt x="1982" y="1494"/>
                  </a:lnTo>
                  <a:lnTo>
                    <a:pt x="1982" y="749"/>
                  </a:lnTo>
                  <a:lnTo>
                    <a:pt x="1363" y="749"/>
                  </a:lnTo>
                  <a:lnTo>
                    <a:pt x="1363" y="4"/>
                  </a:lnTo>
                  <a:lnTo>
                    <a:pt x="743" y="0"/>
                  </a:lnTo>
                  <a:lnTo>
                    <a:pt x="0" y="932"/>
                  </a:lnTo>
                  <a:lnTo>
                    <a:pt x="3097" y="4847"/>
                  </a:lnTo>
                </a:path>
              </a:pathLst>
            </a:custGeom>
            <a:solidFill>
              <a:srgbClr val="FDE3BA"/>
            </a:solidFill>
            <a:ln w="12700" cap="rnd">
              <a:solidFill>
                <a:srgbClr val="EF91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73" name="Freeform 4">
              <a:extLst>
                <a:ext uri="{FF2B5EF4-FFF2-40B4-BE49-F238E27FC236}">
                  <a16:creationId xmlns:a16="http://schemas.microsoft.com/office/drawing/2014/main" id="{309BC40C-B0C7-484E-BB00-31E1E44C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90"/>
              <a:ext cx="3097" cy="3923"/>
            </a:xfrm>
            <a:custGeom>
              <a:avLst/>
              <a:gdLst>
                <a:gd name="T0" fmla="*/ 0 w 3097"/>
                <a:gd name="T1" fmla="*/ 0 h 3923"/>
                <a:gd name="T2" fmla="*/ 0 w 3097"/>
                <a:gd name="T3" fmla="*/ 3922 h 3923"/>
                <a:gd name="T4" fmla="*/ 3096 w 3097"/>
                <a:gd name="T5" fmla="*/ 3914 h 3923"/>
                <a:gd name="T6" fmla="*/ 3096 w 3097"/>
                <a:gd name="T7" fmla="*/ 2983 h 3923"/>
                <a:gd name="T8" fmla="*/ 2477 w 3097"/>
                <a:gd name="T9" fmla="*/ 2983 h 3923"/>
                <a:gd name="T10" fmla="*/ 2477 w 3097"/>
                <a:gd name="T11" fmla="*/ 2238 h 3923"/>
                <a:gd name="T12" fmla="*/ 1858 w 3097"/>
                <a:gd name="T13" fmla="*/ 2238 h 3923"/>
                <a:gd name="T14" fmla="*/ 1858 w 3097"/>
                <a:gd name="T15" fmla="*/ 1494 h 3923"/>
                <a:gd name="T16" fmla="*/ 1238 w 3097"/>
                <a:gd name="T17" fmla="*/ 1494 h 3923"/>
                <a:gd name="T18" fmla="*/ 1238 w 3097"/>
                <a:gd name="T19" fmla="*/ 749 h 3923"/>
                <a:gd name="T20" fmla="*/ 619 w 3097"/>
                <a:gd name="T21" fmla="*/ 749 h 3923"/>
                <a:gd name="T22" fmla="*/ 619 w 3097"/>
                <a:gd name="T23" fmla="*/ 3 h 3923"/>
                <a:gd name="T24" fmla="*/ 0 w 3097"/>
                <a:gd name="T25" fmla="*/ 0 h 39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97"/>
                <a:gd name="T40" fmla="*/ 0 h 3923"/>
                <a:gd name="T41" fmla="*/ 3097 w 3097"/>
                <a:gd name="T42" fmla="*/ 3923 h 39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97" h="3923">
                  <a:moveTo>
                    <a:pt x="0" y="0"/>
                  </a:moveTo>
                  <a:lnTo>
                    <a:pt x="0" y="3922"/>
                  </a:lnTo>
                  <a:lnTo>
                    <a:pt x="3096" y="3914"/>
                  </a:lnTo>
                  <a:lnTo>
                    <a:pt x="3096" y="2983"/>
                  </a:lnTo>
                  <a:lnTo>
                    <a:pt x="2477" y="2983"/>
                  </a:lnTo>
                  <a:lnTo>
                    <a:pt x="2477" y="2238"/>
                  </a:lnTo>
                  <a:lnTo>
                    <a:pt x="1858" y="2238"/>
                  </a:lnTo>
                  <a:lnTo>
                    <a:pt x="1858" y="1494"/>
                  </a:lnTo>
                  <a:lnTo>
                    <a:pt x="1238" y="1494"/>
                  </a:lnTo>
                  <a:lnTo>
                    <a:pt x="1238" y="749"/>
                  </a:lnTo>
                  <a:lnTo>
                    <a:pt x="619" y="749"/>
                  </a:lnTo>
                  <a:lnTo>
                    <a:pt x="619" y="3"/>
                  </a:lnTo>
                  <a:lnTo>
                    <a:pt x="0" y="0"/>
                  </a:lnTo>
                </a:path>
              </a:pathLst>
            </a:custGeom>
            <a:solidFill>
              <a:srgbClr val="FDE3BA"/>
            </a:solidFill>
            <a:ln w="12700" cap="rnd">
              <a:solidFill>
                <a:srgbClr val="EF91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74" name="Freeform 5">
              <a:extLst>
                <a:ext uri="{FF2B5EF4-FFF2-40B4-BE49-F238E27FC236}">
                  <a16:creationId xmlns:a16="http://schemas.microsoft.com/office/drawing/2014/main" id="{58078CA7-0ECA-4590-87F8-A9D348DE8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3803"/>
              <a:ext cx="1360" cy="929"/>
            </a:xfrm>
            <a:custGeom>
              <a:avLst/>
              <a:gdLst>
                <a:gd name="T0" fmla="*/ 1359 w 1360"/>
                <a:gd name="T1" fmla="*/ 0 h 929"/>
                <a:gd name="T2" fmla="*/ 741 w 1360"/>
                <a:gd name="T3" fmla="*/ 0 h 929"/>
                <a:gd name="T4" fmla="*/ 0 w 1360"/>
                <a:gd name="T5" fmla="*/ 928 h 929"/>
                <a:gd name="T6" fmla="*/ 618 w 1360"/>
                <a:gd name="T7" fmla="*/ 928 h 929"/>
                <a:gd name="T8" fmla="*/ 1359 w 1360"/>
                <a:gd name="T9" fmla="*/ 0 h 9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0"/>
                <a:gd name="T16" fmla="*/ 0 h 929"/>
                <a:gd name="T17" fmla="*/ 1360 w 1360"/>
                <a:gd name="T18" fmla="*/ 929 h 9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0" h="929">
                  <a:moveTo>
                    <a:pt x="1359" y="0"/>
                  </a:moveTo>
                  <a:lnTo>
                    <a:pt x="741" y="0"/>
                  </a:lnTo>
                  <a:lnTo>
                    <a:pt x="0" y="928"/>
                  </a:lnTo>
                  <a:lnTo>
                    <a:pt x="618" y="928"/>
                  </a:lnTo>
                  <a:lnTo>
                    <a:pt x="1359" y="0"/>
                  </a:lnTo>
                </a:path>
              </a:pathLst>
            </a:custGeom>
            <a:solidFill>
              <a:srgbClr val="FDE3BA"/>
            </a:solidFill>
            <a:ln w="12700" cap="rnd">
              <a:solidFill>
                <a:srgbClr val="EF91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75" name="Freeform 6">
              <a:extLst>
                <a:ext uri="{FF2B5EF4-FFF2-40B4-BE49-F238E27FC236}">
                  <a16:creationId xmlns:a16="http://schemas.microsoft.com/office/drawing/2014/main" id="{8F00AE4D-DFBD-4C2D-A0F6-8A0A49CB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3058"/>
              <a:ext cx="1360" cy="931"/>
            </a:xfrm>
            <a:custGeom>
              <a:avLst/>
              <a:gdLst>
                <a:gd name="T0" fmla="*/ 1359 w 1360"/>
                <a:gd name="T1" fmla="*/ 0 h 931"/>
                <a:gd name="T2" fmla="*/ 741 w 1360"/>
                <a:gd name="T3" fmla="*/ 0 h 931"/>
                <a:gd name="T4" fmla="*/ 0 w 1360"/>
                <a:gd name="T5" fmla="*/ 930 h 931"/>
                <a:gd name="T6" fmla="*/ 618 w 1360"/>
                <a:gd name="T7" fmla="*/ 930 h 931"/>
                <a:gd name="T8" fmla="*/ 1359 w 1360"/>
                <a:gd name="T9" fmla="*/ 0 h 9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0"/>
                <a:gd name="T16" fmla="*/ 0 h 931"/>
                <a:gd name="T17" fmla="*/ 1360 w 1360"/>
                <a:gd name="T18" fmla="*/ 931 h 9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0" h="931">
                  <a:moveTo>
                    <a:pt x="1359" y="0"/>
                  </a:moveTo>
                  <a:lnTo>
                    <a:pt x="741" y="0"/>
                  </a:lnTo>
                  <a:lnTo>
                    <a:pt x="0" y="930"/>
                  </a:lnTo>
                  <a:lnTo>
                    <a:pt x="618" y="930"/>
                  </a:lnTo>
                  <a:lnTo>
                    <a:pt x="1359" y="0"/>
                  </a:lnTo>
                </a:path>
              </a:pathLst>
            </a:custGeom>
            <a:solidFill>
              <a:srgbClr val="FDE3BA"/>
            </a:solidFill>
            <a:ln w="12700" cap="rnd">
              <a:solidFill>
                <a:srgbClr val="EF91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76" name="Freeform 7">
              <a:extLst>
                <a:ext uri="{FF2B5EF4-FFF2-40B4-BE49-F238E27FC236}">
                  <a16:creationId xmlns:a16="http://schemas.microsoft.com/office/drawing/2014/main" id="{556359CD-3D66-428B-AC22-D2342B469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312"/>
              <a:ext cx="1361" cy="928"/>
            </a:xfrm>
            <a:custGeom>
              <a:avLst/>
              <a:gdLst>
                <a:gd name="T0" fmla="*/ 1360 w 1361"/>
                <a:gd name="T1" fmla="*/ 0 h 928"/>
                <a:gd name="T2" fmla="*/ 742 w 1361"/>
                <a:gd name="T3" fmla="*/ 0 h 928"/>
                <a:gd name="T4" fmla="*/ 0 w 1361"/>
                <a:gd name="T5" fmla="*/ 927 h 928"/>
                <a:gd name="T6" fmla="*/ 618 w 1361"/>
                <a:gd name="T7" fmla="*/ 927 h 928"/>
                <a:gd name="T8" fmla="*/ 1360 w 1361"/>
                <a:gd name="T9" fmla="*/ 0 h 9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1"/>
                <a:gd name="T16" fmla="*/ 0 h 928"/>
                <a:gd name="T17" fmla="*/ 1361 w 1361"/>
                <a:gd name="T18" fmla="*/ 928 h 9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1" h="928">
                  <a:moveTo>
                    <a:pt x="1360" y="0"/>
                  </a:moveTo>
                  <a:lnTo>
                    <a:pt x="742" y="0"/>
                  </a:lnTo>
                  <a:lnTo>
                    <a:pt x="0" y="927"/>
                  </a:lnTo>
                  <a:lnTo>
                    <a:pt x="618" y="927"/>
                  </a:lnTo>
                  <a:lnTo>
                    <a:pt x="1360" y="0"/>
                  </a:lnTo>
                </a:path>
              </a:pathLst>
            </a:custGeom>
            <a:solidFill>
              <a:srgbClr val="FDE3BA"/>
            </a:solidFill>
            <a:ln w="12700" cap="rnd">
              <a:solidFill>
                <a:srgbClr val="EF91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77" name="Freeform 8">
              <a:extLst>
                <a:ext uri="{FF2B5EF4-FFF2-40B4-BE49-F238E27FC236}">
                  <a16:creationId xmlns:a16="http://schemas.microsoft.com/office/drawing/2014/main" id="{22D74F2A-BBBD-4282-BF36-45999F28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" y="1566"/>
              <a:ext cx="1360" cy="929"/>
            </a:xfrm>
            <a:custGeom>
              <a:avLst/>
              <a:gdLst>
                <a:gd name="T0" fmla="*/ 1359 w 1360"/>
                <a:gd name="T1" fmla="*/ 0 h 929"/>
                <a:gd name="T2" fmla="*/ 741 w 1360"/>
                <a:gd name="T3" fmla="*/ 0 h 929"/>
                <a:gd name="T4" fmla="*/ 0 w 1360"/>
                <a:gd name="T5" fmla="*/ 928 h 929"/>
                <a:gd name="T6" fmla="*/ 618 w 1360"/>
                <a:gd name="T7" fmla="*/ 928 h 929"/>
                <a:gd name="T8" fmla="*/ 1359 w 1360"/>
                <a:gd name="T9" fmla="*/ 0 h 9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0"/>
                <a:gd name="T16" fmla="*/ 0 h 929"/>
                <a:gd name="T17" fmla="*/ 1360 w 1360"/>
                <a:gd name="T18" fmla="*/ 929 h 9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0" h="929">
                  <a:moveTo>
                    <a:pt x="1359" y="0"/>
                  </a:moveTo>
                  <a:lnTo>
                    <a:pt x="741" y="0"/>
                  </a:lnTo>
                  <a:lnTo>
                    <a:pt x="0" y="928"/>
                  </a:lnTo>
                  <a:lnTo>
                    <a:pt x="618" y="928"/>
                  </a:lnTo>
                  <a:lnTo>
                    <a:pt x="1359" y="0"/>
                  </a:lnTo>
                </a:path>
              </a:pathLst>
            </a:custGeom>
            <a:solidFill>
              <a:srgbClr val="FDE3BA"/>
            </a:solidFill>
            <a:ln w="12700" cap="rnd">
              <a:solidFill>
                <a:srgbClr val="EF91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459" name="Rectangle 9">
            <a:extLst>
              <a:ext uri="{FF2B5EF4-FFF2-40B4-BE49-F238E27FC236}">
                <a16:creationId xmlns:a16="http://schemas.microsoft.com/office/drawing/2014/main" id="{4501343C-CB05-4579-9426-4B60F5337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04775"/>
            <a:ext cx="8569325" cy="6591300"/>
          </a:xfrm>
          <a:prstGeom prst="rect">
            <a:avLst/>
          </a:prstGeom>
          <a:noFill/>
          <a:ln w="1270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2" name="Rectangle 12">
            <a:extLst>
              <a:ext uri="{FF2B5EF4-FFF2-40B4-BE49-F238E27FC236}">
                <a16:creationId xmlns:a16="http://schemas.microsoft.com/office/drawing/2014/main" id="{92D50BED-D994-498B-A371-44C7852A5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50813"/>
            <a:ext cx="5843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sz="3200" b="1" u="none">
                <a:latin typeface="Arial Narrow" panose="020B0606020202030204" pitchFamily="34" charset="0"/>
              </a:rPr>
              <a:t> DEFINIÇÕES/CONCEITOS</a:t>
            </a:r>
          </a:p>
        </p:txBody>
      </p:sp>
      <p:sp>
        <p:nvSpPr>
          <p:cNvPr id="19463" name="Rectangle 13">
            <a:extLst>
              <a:ext uri="{FF2B5EF4-FFF2-40B4-BE49-F238E27FC236}">
                <a16:creationId xmlns:a16="http://schemas.microsoft.com/office/drawing/2014/main" id="{7EB6A2BB-6BAE-4BDF-931D-26B8ED8BF430}"/>
              </a:ext>
            </a:extLst>
          </p:cNvPr>
          <p:cNvSpPr>
            <a:spLocks noChangeArrowheads="1"/>
          </p:cNvSpPr>
          <p:nvPr/>
        </p:nvSpPr>
        <p:spPr bwMode="auto">
          <a:xfrm rot="2400000">
            <a:off x="5181600" y="2057400"/>
            <a:ext cx="24717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sz="3200" b="1" u="none">
                <a:latin typeface="Impact" panose="020B0806030902050204" pitchFamily="34" charset="0"/>
              </a:rPr>
              <a:t>RECUPERAÇÃO</a:t>
            </a:r>
          </a:p>
        </p:txBody>
      </p:sp>
      <p:sp>
        <p:nvSpPr>
          <p:cNvPr id="19464" name="Line 14">
            <a:extLst>
              <a:ext uri="{FF2B5EF4-FFF2-40B4-BE49-F238E27FC236}">
                <a16:creationId xmlns:a16="http://schemas.microsoft.com/office/drawing/2014/main" id="{83D4B163-C5C8-498F-9C0C-D8F4FC1DA1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3400" y="1143000"/>
            <a:ext cx="9144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5" name="Rectangle 15">
            <a:extLst>
              <a:ext uri="{FF2B5EF4-FFF2-40B4-BE49-F238E27FC236}">
                <a16:creationId xmlns:a16="http://schemas.microsoft.com/office/drawing/2014/main" id="{A7ABAB64-808F-44E3-BD47-3C2DFD319635}"/>
              </a:ext>
            </a:extLst>
          </p:cNvPr>
          <p:cNvSpPr>
            <a:spLocks noChangeArrowheads="1"/>
          </p:cNvSpPr>
          <p:nvPr/>
        </p:nvSpPr>
        <p:spPr bwMode="auto">
          <a:xfrm rot="2400000">
            <a:off x="4800600" y="2590800"/>
            <a:ext cx="2311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pt-BR" altLang="pt-BR" sz="3200" b="1" u="none">
                <a:latin typeface="Impact" panose="020B0806030902050204" pitchFamily="34" charset="0"/>
              </a:rPr>
              <a:t>DEGRADAÇÃO</a:t>
            </a:r>
          </a:p>
        </p:txBody>
      </p:sp>
      <p:sp>
        <p:nvSpPr>
          <p:cNvPr id="19466" name="Line 16">
            <a:extLst>
              <a:ext uri="{FF2B5EF4-FFF2-40B4-BE49-F238E27FC236}">
                <a16:creationId xmlns:a16="http://schemas.microsoft.com/office/drawing/2014/main" id="{5E0716BA-4FE7-4BBB-B28B-0A5A6D967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8000" y="3581400"/>
            <a:ext cx="8382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7" name="Rectangle 17">
            <a:extLst>
              <a:ext uri="{FF2B5EF4-FFF2-40B4-BE49-F238E27FC236}">
                <a16:creationId xmlns:a16="http://schemas.microsoft.com/office/drawing/2014/main" id="{007C745E-AC1A-4A37-BE1D-A70CC339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8" y="47625"/>
            <a:ext cx="8874125" cy="6705600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9470" name="Picture 20">
            <a:extLst>
              <a:ext uri="{FF2B5EF4-FFF2-40B4-BE49-F238E27FC236}">
                <a16:creationId xmlns:a16="http://schemas.microsoft.com/office/drawing/2014/main" id="{452D0461-5C9F-44F8-AA63-8EE15B16316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"/>
            <a:ext cx="3149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1">
            <a:extLst>
              <a:ext uri="{FF2B5EF4-FFF2-40B4-BE49-F238E27FC236}">
                <a16:creationId xmlns:a16="http://schemas.microsoft.com/office/drawing/2014/main" id="{E044155D-6827-4146-9C07-DDEEE87C527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5314950"/>
            <a:ext cx="34226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anFotos\História degradação\Madasgascar.jpg">
            <a:extLst>
              <a:ext uri="{FF2B5EF4-FFF2-40B4-BE49-F238E27FC236}">
                <a16:creationId xmlns:a16="http://schemas.microsoft.com/office/drawing/2014/main" id="{04A08E8B-C9D9-4C6E-A812-374935DC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914400"/>
            <a:ext cx="35988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C:\DanFotos\História degradação\Pastagens.jpg">
            <a:extLst>
              <a:ext uri="{FF2B5EF4-FFF2-40B4-BE49-F238E27FC236}">
                <a16:creationId xmlns:a16="http://schemas.microsoft.com/office/drawing/2014/main" id="{D3521F32-991E-4545-980A-08BA0988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8838"/>
            <a:ext cx="41910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C:\DanFotos\História degradação\Vale.jpg">
            <a:extLst>
              <a:ext uri="{FF2B5EF4-FFF2-40B4-BE49-F238E27FC236}">
                <a16:creationId xmlns:a16="http://schemas.microsoft.com/office/drawing/2014/main" id="{FAF6524E-0CDA-4D30-8616-1E143CAA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5225"/>
            <a:ext cx="4191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358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D0B4D2-6820-4C4B-8DB2-5C5212E29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3" t="17785" r="24800" b="5179"/>
          <a:stretch/>
        </p:blipFill>
        <p:spPr>
          <a:xfrm>
            <a:off x="2483768" y="60193"/>
            <a:ext cx="4573069" cy="67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50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">
            <a:extLst>
              <a:ext uri="{FF2B5EF4-FFF2-40B4-BE49-F238E27FC236}">
                <a16:creationId xmlns:a16="http://schemas.microsoft.com/office/drawing/2014/main" id="{DF302DB4-8110-5B87-98B6-988FD976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9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C592D0CE-49B5-4378-B149-75BA79882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9190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09C02EE0-4B24-0D94-13F6-FAAF829DC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38" y="0"/>
            <a:ext cx="3465910" cy="33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C361E0-C5C9-492E-9536-3AA7B5B12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0"/>
            <a:ext cx="9164811" cy="6858000"/>
          </a:xfrm>
          <a:prstGeom prst="rect">
            <a:avLst/>
          </a:prstGeom>
        </p:spPr>
      </p:pic>
      <p:sp>
        <p:nvSpPr>
          <p:cNvPr id="4" name="Google Shape;1943;p56">
            <a:extLst>
              <a:ext uri="{FF2B5EF4-FFF2-40B4-BE49-F238E27FC236}">
                <a16:creationId xmlns:a16="http://schemas.microsoft.com/office/drawing/2014/main" id="{37D7B9D1-1CC8-409C-A522-C8BB59633B85}"/>
              </a:ext>
            </a:extLst>
          </p:cNvPr>
          <p:cNvSpPr txBox="1">
            <a:spLocks/>
          </p:cNvSpPr>
          <p:nvPr/>
        </p:nvSpPr>
        <p:spPr>
          <a:xfrm>
            <a:off x="1403648" y="1732430"/>
            <a:ext cx="6792727" cy="339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pt-BR" sz="6600" b="1" cap="small" dirty="0">
                <a:solidFill>
                  <a:srgbClr val="FFFF00"/>
                </a:solidFill>
              </a:rPr>
              <a:t>FLORESTA ATLÂNTICA E DIVERSIDADE</a:t>
            </a:r>
            <a:endParaRPr lang="pt-BR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79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A7E210-5279-4E33-822D-2C727762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98"/>
            <a:ext cx="9134522" cy="689169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E8E12C1-77C7-4A68-8B00-2288A4F8F6D9}"/>
              </a:ext>
            </a:extLst>
          </p:cNvPr>
          <p:cNvSpPr txBox="1"/>
          <p:nvPr/>
        </p:nvSpPr>
        <p:spPr>
          <a:xfrm>
            <a:off x="318789" y="565217"/>
            <a:ext cx="849694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0" i="0" u="none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 Mata Atlântica - cerca de 15% do território nacional, em 17 estados. </a:t>
            </a:r>
          </a:p>
          <a:p>
            <a:r>
              <a:rPr lang="pt-BR" sz="2800" b="0" i="0" u="none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É o lar de 72% dos brasileiros e concentra 80% do PIB nacional. </a:t>
            </a:r>
          </a:p>
          <a:p>
            <a:r>
              <a:rPr lang="pt-BR" sz="2800" b="0" i="0" u="none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Dela dependem serviços essenciais como abastecimento de água, regulação do clima, agricultura, pesca, energia elétrica e turismo. </a:t>
            </a:r>
          </a:p>
          <a:p>
            <a:r>
              <a:rPr lang="pt-BR" sz="2800" b="0" i="0" u="none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Hoje, restam apenas 24% da floresta que existia originalmente, sendo que apenas 12,4% são florestas maduras e bem preservadas. É preciso monitorar e recuperar a floresta, além de fortalecer a legislação que a protege.</a:t>
            </a:r>
            <a:endParaRPr lang="pt-BR" sz="28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1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4933-4571-E713-1879-FF3A24299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D9711C5-2883-0EE0-E0ED-8D1733106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0"/>
            <a:ext cx="9164811" cy="6858000"/>
          </a:xfrm>
          <a:prstGeom prst="rect">
            <a:avLst/>
          </a:prstGeom>
        </p:spPr>
      </p:pic>
      <p:sp>
        <p:nvSpPr>
          <p:cNvPr id="4" name="Google Shape;1943;p56">
            <a:extLst>
              <a:ext uri="{FF2B5EF4-FFF2-40B4-BE49-F238E27FC236}">
                <a16:creationId xmlns:a16="http://schemas.microsoft.com/office/drawing/2014/main" id="{0ACFA99E-9BBE-579C-A573-7360626F1DD6}"/>
              </a:ext>
            </a:extLst>
          </p:cNvPr>
          <p:cNvSpPr txBox="1">
            <a:spLocks/>
          </p:cNvSpPr>
          <p:nvPr/>
        </p:nvSpPr>
        <p:spPr>
          <a:xfrm>
            <a:off x="1403648" y="1732430"/>
            <a:ext cx="6792727" cy="339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pt-BR" sz="6600" b="1" cap="small" dirty="0">
                <a:solidFill>
                  <a:srgbClr val="FFFF00"/>
                </a:solidFill>
              </a:rPr>
              <a:t>Alguns exemplos de restauração florestal em nossa região</a:t>
            </a:r>
            <a:endParaRPr lang="pt-BR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1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Inhaíba 02">
            <a:extLst>
              <a:ext uri="{FF2B5EF4-FFF2-40B4-BE49-F238E27FC236}">
                <a16:creationId xmlns:a16="http://schemas.microsoft.com/office/drawing/2014/main" id="{EC7450DC-6285-4DCB-AB9C-A860ABB7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CaixaDeTexto 5">
            <a:extLst>
              <a:ext uri="{FF2B5EF4-FFF2-40B4-BE49-F238E27FC236}">
                <a16:creationId xmlns:a16="http://schemas.microsoft.com/office/drawing/2014/main" id="{4C6D85B0-103D-4EC6-8C30-FB4DEB3F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5732463"/>
            <a:ext cx="8553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2800" b="1" u="none">
                <a:solidFill>
                  <a:srgbClr val="FFFF00"/>
                </a:solidFill>
              </a:rPr>
              <a:t>    FAZENDA  INHAÍBA - SANTA CRUZ CABRÁLIA</a:t>
            </a:r>
          </a:p>
          <a:p>
            <a:pPr eaLnBrk="1" hangingPunct="1"/>
            <a:r>
              <a:rPr lang="en-US" altLang="pt-BR" sz="2800" b="1" u="none">
                <a:solidFill>
                  <a:srgbClr val="FFFF00"/>
                </a:solidFill>
              </a:rPr>
              <a:t>                      6 MESES APÓS PLANTIO - 1994</a:t>
            </a:r>
          </a:p>
          <a:p>
            <a:pPr eaLnBrk="1" hangingPunct="1"/>
            <a:endParaRPr lang="pt-BR" altLang="pt-BR" b="1" u="none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ângulo 9">
            <a:extLst>
              <a:ext uri="{FF2B5EF4-FFF2-40B4-BE49-F238E27FC236}">
                <a16:creationId xmlns:a16="http://schemas.microsoft.com/office/drawing/2014/main" id="{506A057D-6759-47D9-827F-C602AA41E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1025"/>
            <a:ext cx="9144000" cy="11969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9939" name="Picture 5" descr="Inhaíba 03">
            <a:extLst>
              <a:ext uri="{FF2B5EF4-FFF2-40B4-BE49-F238E27FC236}">
                <a16:creationId xmlns:a16="http://schemas.microsoft.com/office/drawing/2014/main" id="{82646D3E-E3E8-4E68-B62C-69C0B6F8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aixaDeTexto 6">
            <a:extLst>
              <a:ext uri="{FF2B5EF4-FFF2-40B4-BE49-F238E27FC236}">
                <a16:creationId xmlns:a16="http://schemas.microsoft.com/office/drawing/2014/main" id="{F3782439-C64D-4FFD-ADBF-D7A03CE97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21388"/>
            <a:ext cx="88201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2800" b="1" u="none">
                <a:solidFill>
                  <a:srgbClr val="FFC000"/>
                </a:solidFill>
              </a:rPr>
              <a:t>    </a:t>
            </a:r>
          </a:p>
          <a:p>
            <a:pPr eaLnBrk="1" hangingPunct="1"/>
            <a:r>
              <a:rPr lang="en-US" altLang="pt-BR" sz="1800" b="1" u="none"/>
              <a:t>FAZENDA  INHAÍBA - SANTA CRUZ CABRÁLIA -   5 ANOS APÓS PLANTIO - 1999</a:t>
            </a:r>
          </a:p>
          <a:p>
            <a:pPr eaLnBrk="1" hangingPunct="1"/>
            <a:endParaRPr lang="pt-BR" altLang="pt-BR" b="1" u="none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Inhaíba 04">
            <a:extLst>
              <a:ext uri="{FF2B5EF4-FFF2-40B4-BE49-F238E27FC236}">
                <a16:creationId xmlns:a16="http://schemas.microsoft.com/office/drawing/2014/main" id="{AE9F1350-E8E3-4ADB-9908-1320B6DD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aixaDeTexto 6">
            <a:extLst>
              <a:ext uri="{FF2B5EF4-FFF2-40B4-BE49-F238E27FC236}">
                <a16:creationId xmlns:a16="http://schemas.microsoft.com/office/drawing/2014/main" id="{B956CE87-D1C2-4381-A1C3-38DE0E31D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9144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2800" b="1" u="none" dirty="0">
                <a:solidFill>
                  <a:srgbClr val="FFC000"/>
                </a:solidFill>
              </a:rPr>
              <a:t>    </a:t>
            </a:r>
          </a:p>
          <a:p>
            <a:pPr eaLnBrk="1" hangingPunct="1"/>
            <a:r>
              <a:rPr lang="en-US" altLang="pt-BR" sz="1800" b="1" u="none" dirty="0">
                <a:solidFill>
                  <a:srgbClr val="002060"/>
                </a:solidFill>
              </a:rPr>
              <a:t>FAZENDA  INHAÍBA - SANTA CRUZ CABRÁLIA -   30 ANOS APÓS PLANTIO -2024</a:t>
            </a:r>
          </a:p>
          <a:p>
            <a:pPr eaLnBrk="1" hangingPunct="1"/>
            <a:endParaRPr lang="pt-BR" altLang="pt-BR" b="1" u="none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F1EE6A-FBB6-4EE5-A379-C2C32B35A9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2" y="620688"/>
            <a:ext cx="8998657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697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60FD02-FB74-4A5E-BC8C-54F007D14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24"/>
            <a:ext cx="9144000" cy="60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FE6C2EED-82C5-D9DA-D20A-0475A5EAF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7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ADanconsult\1.Recuperação Ambiental\Hydros.Mangues\recuperação lagoa.jpg">
            <a:extLst>
              <a:ext uri="{FF2B5EF4-FFF2-40B4-BE49-F238E27FC236}">
                <a16:creationId xmlns:a16="http://schemas.microsoft.com/office/drawing/2014/main" id="{B62E957F-431C-4B91-8552-C6E6BD0F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2998788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C:\ADanconsult\1.Recuperação Ambiental\Hydros.Mangues\recuperação lagoa1.jpg">
            <a:extLst>
              <a:ext uri="{FF2B5EF4-FFF2-40B4-BE49-F238E27FC236}">
                <a16:creationId xmlns:a16="http://schemas.microsoft.com/office/drawing/2014/main" id="{4F463C63-81D7-44BC-9936-DD55AB54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1289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Número de Slide 8">
            <a:extLst>
              <a:ext uri="{FF2B5EF4-FFF2-40B4-BE49-F238E27FC236}">
                <a16:creationId xmlns:a16="http://schemas.microsoft.com/office/drawing/2014/main" id="{3F482A8E-34C8-40E6-8F17-5530851D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fld id="{9C67BE97-94DB-44E0-B0ED-1BF42883F668}" type="slidenum">
              <a:rPr lang="pt-BR" altLang="pt-BR" sz="1400"/>
              <a:pPr algn="ctr"/>
              <a:t>31</a:t>
            </a:fld>
            <a:endParaRPr lang="pt-BR" altLang="pt-BR" sz="1400"/>
          </a:p>
        </p:txBody>
      </p:sp>
      <p:pic>
        <p:nvPicPr>
          <p:cNvPr id="43011" name="Imagem 1" descr="Mariano 01.jpg">
            <a:extLst>
              <a:ext uri="{FF2B5EF4-FFF2-40B4-BE49-F238E27FC236}">
                <a16:creationId xmlns:a16="http://schemas.microsoft.com/office/drawing/2014/main" id="{3D9FF8E7-DE34-4BB9-B270-2A6EF11AE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tângulo 3">
            <a:extLst>
              <a:ext uri="{FF2B5EF4-FFF2-40B4-BE49-F238E27FC236}">
                <a16:creationId xmlns:a16="http://schemas.microsoft.com/office/drawing/2014/main" id="{BB3E99CF-8EFB-4312-B7D0-706431E8A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285875"/>
            <a:ext cx="3792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2000">
                <a:latin typeface="Arial" panose="020B0604020202020204" pitchFamily="34" charset="0"/>
              </a:rPr>
              <a:t>Recuperação de Nascentes</a:t>
            </a:r>
          </a:p>
        </p:txBody>
      </p:sp>
      <p:pic>
        <p:nvPicPr>
          <p:cNvPr id="43013" name="Imagem 5" descr="DSC07431.JPG">
            <a:extLst>
              <a:ext uri="{FF2B5EF4-FFF2-40B4-BE49-F238E27FC236}">
                <a16:creationId xmlns:a16="http://schemas.microsoft.com/office/drawing/2014/main" id="{183D3F63-966B-4D36-815D-8FB9A33AD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857375"/>
            <a:ext cx="666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io com árvores ao fundo&#10;&#10;O conteúdo gerado por IA pode estar incorreto.">
            <a:extLst>
              <a:ext uri="{FF2B5EF4-FFF2-40B4-BE49-F238E27FC236}">
                <a16:creationId xmlns:a16="http://schemas.microsoft.com/office/drawing/2014/main" id="{34586B49-F88F-24E2-10C5-AA0A1F9BA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8" y="14462"/>
            <a:ext cx="5756126" cy="3177024"/>
          </a:xfrm>
          <a:prstGeom prst="rect">
            <a:avLst/>
          </a:prstGeom>
        </p:spPr>
      </p:pic>
      <p:pic>
        <p:nvPicPr>
          <p:cNvPr id="5" name="Imagem 4" descr="Rio com árvores em volta">
            <a:extLst>
              <a:ext uri="{FF2B5EF4-FFF2-40B4-BE49-F238E27FC236}">
                <a16:creationId xmlns:a16="http://schemas.microsoft.com/office/drawing/2014/main" id="{496E583D-4D80-4974-CC58-C775CA48D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65" y="2823724"/>
            <a:ext cx="7146335" cy="40198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0C75822-57A4-10ED-F0D4-2BFA2204947B}"/>
              </a:ext>
            </a:extLst>
          </p:cNvPr>
          <p:cNvSpPr txBox="1"/>
          <p:nvPr/>
        </p:nvSpPr>
        <p:spPr>
          <a:xfrm>
            <a:off x="5724128" y="116632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 Black" panose="020B0A04020102020204" pitchFamily="34" charset="0"/>
              </a:rPr>
              <a:t>FAZENDA EM EUNÁPOLIS</a:t>
            </a:r>
          </a:p>
          <a:p>
            <a:r>
              <a:rPr lang="pt-BR" sz="2000" dirty="0">
                <a:latin typeface="Arial Black" panose="020B0A04020102020204" pitchFamily="34" charset="0"/>
              </a:rPr>
              <a:t>RECUPERAÇÃO DE MATAS CILIARES (APP)</a:t>
            </a:r>
          </a:p>
          <a:p>
            <a:r>
              <a:rPr lang="pt-BR" sz="2000" dirty="0">
                <a:latin typeface="Arial Black" panose="020B0A04020102020204" pitchFamily="34" charset="0"/>
              </a:rPr>
              <a:t>ÁREA COM 2 ANOS DE PLANTIO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1">
            <a:extLst>
              <a:ext uri="{FF2B5EF4-FFF2-40B4-BE49-F238E27FC236}">
                <a16:creationId xmlns:a16="http://schemas.microsoft.com/office/drawing/2014/main" id="{7D0C70BD-9797-415F-8DBA-A58EAD03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t="13177" r="14452" b="9328"/>
          <a:stretch>
            <a:fillRect/>
          </a:stretch>
        </p:blipFill>
        <p:spPr bwMode="auto">
          <a:xfrm>
            <a:off x="-31750" y="0"/>
            <a:ext cx="5251822" cy="39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m 2">
            <a:extLst>
              <a:ext uri="{FF2B5EF4-FFF2-40B4-BE49-F238E27FC236}">
                <a16:creationId xmlns:a16="http://schemas.microsoft.com/office/drawing/2014/main" id="{DC32E8D2-FF6D-49AD-AF71-C6C89DBA5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t="8765" r="2850" b="13121"/>
          <a:stretch>
            <a:fillRect/>
          </a:stretch>
        </p:blipFill>
        <p:spPr bwMode="auto">
          <a:xfrm>
            <a:off x="3332188" y="3356992"/>
            <a:ext cx="5811812" cy="351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ixaDeTexto 5">
            <a:extLst>
              <a:ext uri="{FF2B5EF4-FFF2-40B4-BE49-F238E27FC236}">
                <a16:creationId xmlns:a16="http://schemas.microsoft.com/office/drawing/2014/main" id="{E5095F0D-41B9-46A3-BCFF-93AC7195A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765175"/>
            <a:ext cx="3214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2000" b="1" u="none">
                <a:latin typeface="Arial" panose="020B0604020202020204" pitchFamily="34" charset="0"/>
                <a:cs typeface="Arial" panose="020B0604020202020204" pitchFamily="34" charset="0"/>
              </a:rPr>
              <a:t>PARQUE DO GRAVATÁ</a:t>
            </a:r>
          </a:p>
          <a:p>
            <a:endParaRPr lang="pt-BR" altLang="pt-BR" sz="2000" b="1" u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1600" b="1" u="none">
                <a:latin typeface="Arial" panose="020B0604020202020204" pitchFamily="34" charset="0"/>
                <a:cs typeface="Arial" panose="020B0604020202020204" pitchFamily="34" charset="0"/>
              </a:rPr>
              <a:t>PLANTIO REALIZADO EM 2003</a:t>
            </a:r>
          </a:p>
        </p:txBody>
      </p:sp>
      <p:sp>
        <p:nvSpPr>
          <p:cNvPr id="45061" name="CaixaDeTexto 7">
            <a:extLst>
              <a:ext uri="{FF2B5EF4-FFF2-40B4-BE49-F238E27FC236}">
                <a16:creationId xmlns:a16="http://schemas.microsoft.com/office/drawing/2014/main" id="{9510D91D-8E26-4878-8171-0BE749A9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56" y="4332868"/>
            <a:ext cx="298782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b="1" u="none" dirty="0">
                <a:latin typeface="Arial" panose="020B0604020202020204" pitchFamily="34" charset="0"/>
                <a:cs typeface="Arial" panose="020B0604020202020204" pitchFamily="34" charset="0"/>
              </a:rPr>
              <a:t>PARQUE DO GRAVATÁ</a:t>
            </a:r>
          </a:p>
          <a:p>
            <a:endParaRPr lang="pt-BR" altLang="pt-BR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1800" b="1" u="none" dirty="0">
                <a:latin typeface="Arial" panose="020B0604020202020204" pitchFamily="34" charset="0"/>
                <a:cs typeface="Arial" panose="020B0604020202020204" pitchFamily="34" charset="0"/>
              </a:rPr>
              <a:t>SITUAÇÃO ATUAL:  2026</a:t>
            </a:r>
          </a:p>
          <a:p>
            <a:r>
              <a:rPr lang="pt-BR" altLang="pt-BR" sz="1800" b="1" u="none" dirty="0">
                <a:latin typeface="Arial" panose="020B0604020202020204" pitchFamily="34" charset="0"/>
                <a:cs typeface="Arial" panose="020B0604020202020204" pitchFamily="34" charset="0"/>
              </a:rPr>
              <a:t>23 ANOS</a:t>
            </a:r>
          </a:p>
          <a:p>
            <a:endParaRPr lang="pt-BR" altLang="pt-B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202C5A-D622-4B00-8787-BD1DD2A63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4811" cy="6858000"/>
          </a:xfrm>
          <a:prstGeom prst="rect">
            <a:avLst/>
          </a:prstGeom>
        </p:spPr>
      </p:pic>
      <p:sp>
        <p:nvSpPr>
          <p:cNvPr id="4" name="Google Shape;1943;p56">
            <a:extLst>
              <a:ext uri="{FF2B5EF4-FFF2-40B4-BE49-F238E27FC236}">
                <a16:creationId xmlns:a16="http://schemas.microsoft.com/office/drawing/2014/main" id="{A75C5A67-6570-4ED8-A2E9-BEA8266BFE5A}"/>
              </a:ext>
            </a:extLst>
          </p:cNvPr>
          <p:cNvSpPr txBox="1">
            <a:spLocks/>
          </p:cNvSpPr>
          <p:nvPr/>
        </p:nvSpPr>
        <p:spPr>
          <a:xfrm>
            <a:off x="179512" y="476672"/>
            <a:ext cx="8712968" cy="46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Exo ExtraBold"/>
              <a:buNone/>
              <a:defRPr sz="3600" b="0" i="0" u="none" strike="noStrike" cap="none">
                <a:solidFill>
                  <a:schemeClr val="lt1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9pPr>
          </a:lstStyle>
          <a:p>
            <a:pPr algn="ctr"/>
            <a:r>
              <a:rPr lang="pt-BR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 </a:t>
            </a:r>
          </a:p>
          <a:p>
            <a:pPr algn="ctr"/>
            <a:endParaRPr lang="pt-BR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pt-BR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pt-BR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pt-BR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endParaRPr lang="pt-BR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O produtor rural precisa ser tratado como parceiro da preservação ambiental, e não como adversário.</a:t>
            </a:r>
          </a:p>
          <a:p>
            <a:pPr algn="ctr"/>
            <a:endParaRPr lang="pt-BR" sz="4062" b="1" cap="small" dirty="0">
              <a:solidFill>
                <a:srgbClr val="FFFF00"/>
              </a:solidFill>
            </a:endParaRPr>
          </a:p>
          <a:p>
            <a:pPr algn="ctr"/>
            <a:r>
              <a:rPr lang="pt-BR" sz="6000" b="1" cap="small" dirty="0">
                <a:solidFill>
                  <a:srgbClr val="FFFF00"/>
                </a:solidFill>
              </a:rPr>
              <a:t>OBRIGADO!</a:t>
            </a:r>
          </a:p>
          <a:p>
            <a:pPr algn="ctr"/>
            <a:endParaRPr lang="pt-BR" sz="4000" b="1" cap="small" dirty="0">
              <a:solidFill>
                <a:srgbClr val="FFFF00"/>
              </a:solidFill>
            </a:endParaRPr>
          </a:p>
          <a:p>
            <a:pPr algn="ctr"/>
            <a:r>
              <a:rPr lang="pt-BR" sz="2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ENGENHEIRO FLORESTAL DANILO SETTE</a:t>
            </a:r>
          </a:p>
          <a:p>
            <a:pPr algn="ctr"/>
            <a:r>
              <a:rPr lang="pt-BR" sz="28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danilosette@yahoo.com.br</a:t>
            </a:r>
            <a:endParaRPr lang="pt-BR" sz="2800" b="1" cap="small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cap="small" dirty="0">
                <a:solidFill>
                  <a:srgbClr val="FFFF00"/>
                </a:solidFill>
              </a:rPr>
              <a:t>(073) 998207438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8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Desenho técnico&#10;&#10;O conteúdo gerado por IA pode estar incorreto.">
            <a:extLst>
              <a:ext uri="{FF2B5EF4-FFF2-40B4-BE49-F238E27FC236}">
                <a16:creationId xmlns:a16="http://schemas.microsoft.com/office/drawing/2014/main" id="{A79ED665-7CAF-3442-022D-78D4CC04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" y="0"/>
            <a:ext cx="582410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447F928-60DC-CBD1-5E99-AF77908F2C44}"/>
              </a:ext>
            </a:extLst>
          </p:cNvPr>
          <p:cNvSpPr txBox="1"/>
          <p:nvPr/>
        </p:nvSpPr>
        <p:spPr>
          <a:xfrm>
            <a:off x="6228184" y="908720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none" dirty="0">
                <a:latin typeface="Arial Black" panose="020B0A04020102020204" pitchFamily="34" charset="0"/>
              </a:rPr>
              <a:t>Lei 12.651 de 25 de maio de 2012 – Novo Código Florestal</a:t>
            </a:r>
          </a:p>
        </p:txBody>
      </p:sp>
    </p:spTree>
    <p:extLst>
      <p:ext uri="{BB962C8B-B14F-4D97-AF65-F5344CB8AC3E}">
        <p14:creationId xmlns:p14="http://schemas.microsoft.com/office/powerpoint/2010/main" val="409683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">
            <a:extLst>
              <a:ext uri="{FF2B5EF4-FFF2-40B4-BE49-F238E27FC236}">
                <a16:creationId xmlns:a16="http://schemas.microsoft.com/office/drawing/2014/main" id="{D54C9150-C890-AC08-22AA-D29963B79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6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CDB8B-6AB9-EA29-3879-F8482811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id="{7C6C7935-E15D-4F21-91CF-5C1FFA3F3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95739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D470C9-70BB-1014-D809-726421DF6C0D}"/>
              </a:ext>
            </a:extLst>
          </p:cNvPr>
          <p:cNvSpPr txBox="1"/>
          <p:nvPr/>
        </p:nvSpPr>
        <p:spPr>
          <a:xfrm>
            <a:off x="395536" y="260648"/>
            <a:ext cx="8064896" cy="4049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200"/>
              </a:spcAft>
              <a:buNone/>
            </a:pPr>
            <a:r>
              <a:rPr lang="pt-BR" sz="3200" b="1" i="0" dirty="0">
                <a:solidFill>
                  <a:srgbClr val="FFFF00"/>
                </a:solidFill>
                <a:effectLst/>
                <a:latin typeface="Inter"/>
              </a:rPr>
              <a:t>Produtores rurais podem gerar renda por meio da regularização ambiental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dirty="0">
              <a:solidFill>
                <a:srgbClr val="FFFF00"/>
              </a:solidFill>
            </a:endParaRPr>
          </a:p>
          <a:p>
            <a:pPr algn="just"/>
            <a:endParaRPr lang="pt-BR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endParaRPr lang="pt-BR" sz="2000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pt-BR" sz="2000" u="none" dirty="0">
                <a:solidFill>
                  <a:srgbClr val="FFFF00"/>
                </a:solidFill>
                <a:latin typeface="Arial Black" panose="020B0A04020102020204" pitchFamily="34" charset="0"/>
              </a:rPr>
              <a:t>A regularização ambiental muitas vezes é associada à perda de área produtiva. Na prática é justamente o contrário: é possível preservar, produzir e gerar renda ao mesmo tempo, com orientação técnica, segurança para o produtor rural e proteção ambiental”</a:t>
            </a:r>
          </a:p>
        </p:txBody>
      </p:sp>
    </p:spTree>
    <p:extLst>
      <p:ext uri="{BB962C8B-B14F-4D97-AF65-F5344CB8AC3E}">
        <p14:creationId xmlns:p14="http://schemas.microsoft.com/office/powerpoint/2010/main" val="235002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81918D-C0F8-4CC9-856F-AC442FDE9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3583" r="37400" b="517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O conteúdo gerado por IA pode estar incorreto.">
            <a:extLst>
              <a:ext uri="{FF2B5EF4-FFF2-40B4-BE49-F238E27FC236}">
                <a16:creationId xmlns:a16="http://schemas.microsoft.com/office/drawing/2014/main" id="{89768BA2-DF6B-23B9-2CBE-6A665C62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6" y="0"/>
            <a:ext cx="9144000" cy="695739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A75DCA-B09D-7AEE-940B-2894D15358D2}"/>
              </a:ext>
            </a:extLst>
          </p:cNvPr>
          <p:cNvSpPr txBox="1"/>
          <p:nvPr/>
        </p:nvSpPr>
        <p:spPr>
          <a:xfrm>
            <a:off x="323528" y="332656"/>
            <a:ext cx="8208912" cy="4178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200"/>
              </a:spcAft>
              <a:buNone/>
            </a:pPr>
            <a:r>
              <a:rPr lang="pt-BR" sz="3200" b="1" i="0" dirty="0">
                <a:solidFill>
                  <a:srgbClr val="FFFF00"/>
                </a:solidFill>
                <a:effectLst/>
                <a:latin typeface="Inter"/>
              </a:rPr>
              <a:t>Produtores rurais podem gerar renda por meio da regularização ambiental</a:t>
            </a: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dirty="0">
              <a:solidFill>
                <a:srgbClr val="FFFF00"/>
              </a:solidFill>
            </a:endParaRP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endParaRPr lang="pt-BR" u="none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>
              <a:spcBef>
                <a:spcPts val="1125"/>
              </a:spcBef>
              <a:spcAft>
                <a:spcPts val="1200"/>
              </a:spcAft>
            </a:pPr>
            <a:r>
              <a:rPr lang="pt-BR" u="none" dirty="0">
                <a:solidFill>
                  <a:srgbClr val="FFFF00"/>
                </a:solidFill>
                <a:latin typeface="Arial Black" panose="020B0A04020102020204" pitchFamily="34" charset="0"/>
              </a:rPr>
              <a:t>Regularização de propriedades e uso de áreas de preservação permanente, reserva legal e vegetação nativa de forma produtiva, sustentável e com segurança jurídica.</a:t>
            </a:r>
          </a:p>
        </p:txBody>
      </p:sp>
    </p:spTree>
    <p:extLst>
      <p:ext uri="{BB962C8B-B14F-4D97-AF65-F5344CB8AC3E}">
        <p14:creationId xmlns:p14="http://schemas.microsoft.com/office/powerpoint/2010/main" val="124445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61FB60-728F-4307-BB9F-39691815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4" t="13583" r="37400" b="7981"/>
          <a:stretch/>
        </p:blipFill>
        <p:spPr>
          <a:xfrm>
            <a:off x="0" y="0"/>
            <a:ext cx="9144000" cy="68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9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4148</TotalTime>
  <Words>521</Words>
  <Application>Microsoft Office PowerPoint</Application>
  <PresentationFormat>Apresentação na tela (4:3)</PresentationFormat>
  <Paragraphs>76</Paragraphs>
  <Slides>34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Light</vt:lpstr>
      <vt:lpstr>Impact</vt:lpstr>
      <vt:lpstr>Inter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Veracel Celulose S.A.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Danilo Sette</dc:creator>
  <cp:lastModifiedBy>USER</cp:lastModifiedBy>
  <cp:revision>181</cp:revision>
  <dcterms:created xsi:type="dcterms:W3CDTF">2002-10-25T19:14:14Z</dcterms:created>
  <dcterms:modified xsi:type="dcterms:W3CDTF">2026-05-21T03:45:19Z</dcterms:modified>
</cp:coreProperties>
</file>