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EB09"/>
    <a:srgbClr val="00FF00"/>
    <a:srgbClr val="15D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graficos.camara.leg.br/o-brasil-se-prepara-parao-mercado-de-carbono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Priscila.sette@yahoo.com.b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B65E0-4909-4981-8339-2BAB7A7C32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6000" dirty="0">
                <a:solidFill>
                  <a:srgbClr val="92D050"/>
                </a:solidFill>
              </a:rPr>
              <a:t>PSA – Pagamento de Serviços Ambientais e Mercado de Carbono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DA8354-FC93-4BD8-A7C4-3D990DBFAC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Priscila </a:t>
            </a:r>
            <a:r>
              <a:rPr lang="pt-BR" b="1" dirty="0" err="1">
                <a:solidFill>
                  <a:schemeClr val="accent6">
                    <a:lumMod val="75000"/>
                  </a:schemeClr>
                </a:solidFill>
              </a:rPr>
              <a:t>sette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 – engenheira florestal</a:t>
            </a:r>
          </a:p>
        </p:txBody>
      </p:sp>
    </p:spTree>
    <p:extLst>
      <p:ext uri="{BB962C8B-B14F-4D97-AF65-F5344CB8AC3E}">
        <p14:creationId xmlns:p14="http://schemas.microsoft.com/office/powerpoint/2010/main" val="382481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886AB4FC-DF8F-4E90-8E55-0A9D93756E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335" b="13335"/>
          <a:stretch>
            <a:fillRect/>
          </a:stretch>
        </p:blipFill>
        <p:spPr>
          <a:xfrm>
            <a:off x="179427" y="1317812"/>
            <a:ext cx="11833145" cy="4881282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17845C6-ABD2-45AA-BF94-AB2C80D67375}"/>
              </a:ext>
            </a:extLst>
          </p:cNvPr>
          <p:cNvSpPr txBox="1"/>
          <p:nvPr/>
        </p:nvSpPr>
        <p:spPr>
          <a:xfrm>
            <a:off x="672353" y="1767006"/>
            <a:ext cx="43702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000" b="1" dirty="0"/>
              <a:t>Biodiversidade;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000" b="1" dirty="0"/>
              <a:t>Regulação do micro clima;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000" b="1" dirty="0"/>
              <a:t>Disponibilidade hídrica;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000" b="1" dirty="0"/>
              <a:t>Sequestro de carbono.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33CAE41-7E93-470E-AA37-828E5FEF8FCB}"/>
              </a:ext>
            </a:extLst>
          </p:cNvPr>
          <p:cNvSpPr txBox="1"/>
          <p:nvPr/>
        </p:nvSpPr>
        <p:spPr>
          <a:xfrm>
            <a:off x="7149353" y="2228670"/>
            <a:ext cx="43702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000" b="1" dirty="0"/>
              <a:t>Continuidade das operações;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000" b="1" dirty="0"/>
              <a:t>Cumprimento das obrigações legais ambientais.</a:t>
            </a:r>
          </a:p>
        </p:txBody>
      </p:sp>
    </p:spTree>
    <p:extLst>
      <p:ext uri="{BB962C8B-B14F-4D97-AF65-F5344CB8AC3E}">
        <p14:creationId xmlns:p14="http://schemas.microsoft.com/office/powerpoint/2010/main" val="1820656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98965-5CA0-4BB5-937B-7AB3D84F5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3EB09"/>
                </a:solidFill>
              </a:rPr>
              <a:t>Obrigações legais e administrativas do proprietário rural:</a:t>
            </a:r>
            <a:br>
              <a:rPr lang="pt-BR" dirty="0">
                <a:solidFill>
                  <a:srgbClr val="03EB09"/>
                </a:solidFill>
              </a:rPr>
            </a:br>
            <a:br>
              <a:rPr lang="pt-BR" dirty="0">
                <a:solidFill>
                  <a:srgbClr val="03EB09"/>
                </a:solidFill>
              </a:rPr>
            </a:br>
            <a:br>
              <a:rPr lang="pt-BR" dirty="0">
                <a:solidFill>
                  <a:srgbClr val="03EB09"/>
                </a:solidFill>
              </a:rPr>
            </a:br>
            <a:br>
              <a:rPr lang="pt-BR" dirty="0">
                <a:solidFill>
                  <a:srgbClr val="03EB09"/>
                </a:solidFill>
              </a:rPr>
            </a:br>
            <a:endParaRPr lang="pt-BR" dirty="0">
              <a:solidFill>
                <a:srgbClr val="03EB09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40A2D4-A13B-45BF-B60B-0FA1FC9B4020}"/>
              </a:ext>
            </a:extLst>
          </p:cNvPr>
          <p:cNvSpPr txBox="1"/>
          <p:nvPr/>
        </p:nvSpPr>
        <p:spPr>
          <a:xfrm>
            <a:off x="726141" y="2729753"/>
            <a:ext cx="9601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FF00"/>
                </a:solidFill>
              </a:rPr>
              <a:t>Lei 12.651/2012: Código Florestal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b="1" dirty="0">
              <a:solidFill>
                <a:srgbClr val="00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FF00"/>
                </a:solidFill>
              </a:rPr>
              <a:t>Lei 11.428/2006: Lei da Mata Atlântica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b="1" dirty="0">
              <a:solidFill>
                <a:srgbClr val="00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FF00"/>
                </a:solidFill>
              </a:rPr>
              <a:t>Licenciamento Ambiental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b="1" dirty="0">
              <a:solidFill>
                <a:srgbClr val="00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FF00"/>
                </a:solidFill>
              </a:rPr>
              <a:t>Atendimento as normas de Certificadoras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3477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8DEE6-A181-4FFB-B17E-328F4D741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335638"/>
            <a:ext cx="3401064" cy="1447800"/>
          </a:xfrm>
        </p:spPr>
        <p:txBody>
          <a:bodyPr/>
          <a:lstStyle/>
          <a:p>
            <a:pPr algn="ctr"/>
            <a:r>
              <a:rPr lang="pt-BR" sz="2800" b="1" dirty="0">
                <a:solidFill>
                  <a:srgbClr val="00FF00"/>
                </a:solidFill>
              </a:rPr>
              <a:t>Pagamento de Serviços Ambientais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507CBC40-5839-4632-9FA6-09E799F1A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4725" y="1335638"/>
            <a:ext cx="6252321" cy="4689241"/>
          </a:xfr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E2055F-6EB9-4972-8EF7-A910D0979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FF00"/>
                </a:solidFill>
              </a:rPr>
              <a:t>Lei  Federal11.119/2021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FF00"/>
                </a:solidFill>
              </a:rPr>
              <a:t>Lei Estadual 13.223/2015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dirty="0">
              <a:solidFill>
                <a:srgbClr val="00FF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BR" sz="1800" b="1" dirty="0">
                <a:solidFill>
                  <a:srgbClr val="00FF00"/>
                </a:solidFill>
              </a:rPr>
              <a:t>Remunerar ou conceder incentivos a quem realiza ações para a conservação e recuperação do meio ambiente</a:t>
            </a:r>
          </a:p>
        </p:txBody>
      </p:sp>
    </p:spTree>
    <p:extLst>
      <p:ext uri="{BB962C8B-B14F-4D97-AF65-F5344CB8AC3E}">
        <p14:creationId xmlns:p14="http://schemas.microsoft.com/office/powerpoint/2010/main" val="1406034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ACC9D-FBD3-44A1-AFE8-E5999976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22607"/>
            <a:ext cx="9404723" cy="1400530"/>
          </a:xfrm>
        </p:spPr>
        <p:txBody>
          <a:bodyPr/>
          <a:lstStyle/>
          <a:p>
            <a:r>
              <a:rPr lang="pt-BR" dirty="0"/>
              <a:t>Mercado de Carbono</a:t>
            </a:r>
          </a:p>
        </p:txBody>
      </p:sp>
      <p:pic>
        <p:nvPicPr>
          <p:cNvPr id="6" name="Espaço Reservado para Conteúdo 4">
            <a:extLst>
              <a:ext uri="{FF2B5EF4-FFF2-40B4-BE49-F238E27FC236}">
                <a16:creationId xmlns:a16="http://schemas.microsoft.com/office/drawing/2014/main" id="{28DB5DF6-BA0D-4AC4-A108-25036B3EC7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662622" y="3112481"/>
            <a:ext cx="6529378" cy="3784543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D3B7ECFD-D032-4AA4-8CA6-0A6BE8180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Espaço Reservado para Conteúdo 4">
            <a:extLst>
              <a:ext uri="{FF2B5EF4-FFF2-40B4-BE49-F238E27FC236}">
                <a16:creationId xmlns:a16="http://schemas.microsoft.com/office/drawing/2014/main" id="{673BD9D0-F373-4C84-8505-2E166255DE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24136"/>
            <a:ext cx="6435864" cy="361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8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B4F9E1C-556D-4845-BA0E-740027CFC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740241" y="629016"/>
            <a:ext cx="10124983" cy="6000384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ACC9D-FBD3-44A1-AFE8-E5999976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400530"/>
          </a:xfrm>
        </p:spPr>
        <p:txBody>
          <a:bodyPr/>
          <a:lstStyle/>
          <a:p>
            <a:r>
              <a:rPr lang="pt-BR" dirty="0"/>
              <a:t>Mercado de Carbono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86206E2-967D-4FDA-92D4-BE56B722DB0D}"/>
              </a:ext>
            </a:extLst>
          </p:cNvPr>
          <p:cNvSpPr txBox="1"/>
          <p:nvPr/>
        </p:nvSpPr>
        <p:spPr>
          <a:xfrm>
            <a:off x="646111" y="6581001"/>
            <a:ext cx="91633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 Câmara dos Deputados. Disponível em: </a:t>
            </a:r>
            <a:r>
              <a:rPr lang="pt-BR" sz="1200" b="1" i="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https://infograficos.camara.leg.br/o-brasil-se-prepara-parao-mercado-de-carbono/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EE484BB6-063F-43D1-AF45-E5318F74E37D}"/>
              </a:ext>
            </a:extLst>
          </p:cNvPr>
          <p:cNvSpPr txBox="1">
            <a:spLocks/>
          </p:cNvSpPr>
          <p:nvPr/>
        </p:nvSpPr>
        <p:spPr>
          <a:xfrm>
            <a:off x="740241" y="766277"/>
            <a:ext cx="4342747" cy="1497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t-BR" sz="1600" b="1" dirty="0">
                <a:solidFill>
                  <a:srgbClr val="03E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1997: Protocolo de Kyoto </a:t>
            </a:r>
          </a:p>
          <a:p>
            <a:r>
              <a:rPr lang="pt-BR" sz="1600" b="1" dirty="0">
                <a:solidFill>
                  <a:srgbClr val="03E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2015: Acordo de Paris</a:t>
            </a:r>
          </a:p>
          <a:p>
            <a:r>
              <a:rPr lang="pt-BR" sz="1600" b="1" dirty="0">
                <a:solidFill>
                  <a:srgbClr val="03E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 2030 e 2050 </a:t>
            </a:r>
          </a:p>
          <a:p>
            <a:r>
              <a:rPr lang="pt-BR" sz="1600" b="1" dirty="0">
                <a:solidFill>
                  <a:srgbClr val="03E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ZERO</a:t>
            </a:r>
          </a:p>
        </p:txBody>
      </p:sp>
    </p:spTree>
    <p:extLst>
      <p:ext uri="{BB962C8B-B14F-4D97-AF65-F5344CB8AC3E}">
        <p14:creationId xmlns:p14="http://schemas.microsoft.com/office/powerpoint/2010/main" val="185952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ACC9D-FBD3-44A1-AFE8-E5999976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400530"/>
          </a:xfrm>
        </p:spPr>
        <p:txBody>
          <a:bodyPr/>
          <a:lstStyle/>
          <a:p>
            <a:r>
              <a:rPr lang="pt-BR" dirty="0"/>
              <a:t>Mercado de Carbono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0E4C833-A5FB-404B-AB22-CAED48EAE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6320118"/>
            <a:ext cx="5007534" cy="376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 https://rochacerqueira.com.br/mercado-de-carbono-lei15042-24/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5E034B9-ADC1-46E5-ACEF-B413A5D34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700265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12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60A63-7D4A-4F88-8D0C-4F709B3A3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Contatos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061E06-F1BE-42F1-A80C-AF7EC86FD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360" y="2796987"/>
            <a:ext cx="4557900" cy="2707341"/>
          </a:xfrm>
        </p:spPr>
        <p:txBody>
          <a:bodyPr/>
          <a:lstStyle/>
          <a:p>
            <a:r>
              <a:rPr lang="pt-BR" dirty="0"/>
              <a:t>Priscila Sette</a:t>
            </a:r>
          </a:p>
          <a:p>
            <a:endParaRPr lang="pt-BR" dirty="0"/>
          </a:p>
          <a:p>
            <a:r>
              <a:rPr lang="pt-BR" dirty="0"/>
              <a:t>(31) 99700-0771</a:t>
            </a:r>
          </a:p>
          <a:p>
            <a:endParaRPr lang="pt-BR" dirty="0"/>
          </a:p>
          <a:p>
            <a:r>
              <a:rPr lang="pt-BR" dirty="0">
                <a:hlinkClick r:id="rId2"/>
              </a:rPr>
              <a:t>Priscila.sette@yahoo.com.br</a:t>
            </a:r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3C57E8-7BAB-4958-AE29-ACD4BCD8A4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353" b="32157"/>
          <a:stretch/>
        </p:blipFill>
        <p:spPr>
          <a:xfrm>
            <a:off x="6883386" y="2590799"/>
            <a:ext cx="3166467" cy="31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7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337</TotalTime>
  <Words>169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Wingdings 3</vt:lpstr>
      <vt:lpstr>Íon</vt:lpstr>
      <vt:lpstr>PSA – Pagamento de Serviços Ambientais e Mercado de Carbono</vt:lpstr>
      <vt:lpstr>Apresentação do PowerPoint</vt:lpstr>
      <vt:lpstr>Obrigações legais e administrativas do proprietário rural:    </vt:lpstr>
      <vt:lpstr>Pagamento de Serviços Ambientais</vt:lpstr>
      <vt:lpstr>Mercado de Carbono</vt:lpstr>
      <vt:lpstr>Mercado de Carbono</vt:lpstr>
      <vt:lpstr>Mercado de Carbono</vt:lpstr>
      <vt:lpstr>Contatos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 – Pagamento de Serviços Ambientais e Mercado de Carbono</dc:title>
  <dc:creator>Priscila Goncalves Couto Sette Moreira</dc:creator>
  <cp:lastModifiedBy>Priscila Goncalves Couto Sette Moreira</cp:lastModifiedBy>
  <cp:revision>15</cp:revision>
  <dcterms:created xsi:type="dcterms:W3CDTF">2026-05-20T13:11:02Z</dcterms:created>
  <dcterms:modified xsi:type="dcterms:W3CDTF">2026-05-20T18:48:13Z</dcterms:modified>
</cp:coreProperties>
</file>