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751" r:id="rId2"/>
    <p:sldMasterId id="2147483763" r:id="rId3"/>
    <p:sldMasterId id="2147483776" r:id="rId4"/>
  </p:sldMasterIdLst>
  <p:notesMasterIdLst>
    <p:notesMasterId r:id="rId24"/>
  </p:notesMasterIdLst>
  <p:sldIdLst>
    <p:sldId id="712" r:id="rId5"/>
    <p:sldId id="740" r:id="rId6"/>
    <p:sldId id="258" r:id="rId7"/>
    <p:sldId id="2147378773" r:id="rId8"/>
    <p:sldId id="260" r:id="rId9"/>
    <p:sldId id="276" r:id="rId10"/>
    <p:sldId id="277" r:id="rId11"/>
    <p:sldId id="259" r:id="rId12"/>
    <p:sldId id="2147378775" r:id="rId13"/>
    <p:sldId id="263" r:id="rId14"/>
    <p:sldId id="2147378776" r:id="rId15"/>
    <p:sldId id="271" r:id="rId16"/>
    <p:sldId id="272" r:id="rId17"/>
    <p:sldId id="264" r:id="rId18"/>
    <p:sldId id="266" r:id="rId19"/>
    <p:sldId id="710" r:id="rId20"/>
    <p:sldId id="275" r:id="rId21"/>
    <p:sldId id="262" r:id="rId22"/>
    <p:sldId id="261" r:id="rId23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y Vicentini" initials="DV" lastIdx="4" clrIdx="0"/>
  <p:cmAuthor id="2" name="Moreira, Caroline" initials="MC" lastIdx="7" clrIdx="1"/>
  <p:cmAuthor id="3" name="Fernanda Oliveira Santos" initials="FO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C30"/>
    <a:srgbClr val="0A3E53"/>
    <a:srgbClr val="B96B2D"/>
    <a:srgbClr val="C5DFA6"/>
    <a:srgbClr val="A9D18E"/>
    <a:srgbClr val="8BC04E"/>
    <a:srgbClr val="7D5540"/>
    <a:srgbClr val="CFB0A1"/>
    <a:srgbClr val="1F3477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894" y="48"/>
      </p:cViewPr>
      <p:guideLst>
        <p:guide orient="horz" pos="2160"/>
        <p:guide orient="horz" pos="864"/>
        <p:guide pos="3863"/>
        <p:guide pos="8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8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83495" cy="502675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l">
              <a:defRPr sz="1300" b="0" i="0">
                <a:latin typeface="Roboto Th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2" y="5"/>
            <a:ext cx="2983495" cy="502675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r">
              <a:defRPr sz="1300" b="0" i="0">
                <a:latin typeface="Roboto Thin" pitchFamily="2" charset="0"/>
              </a:defRPr>
            </a:lvl1pPr>
          </a:lstStyle>
          <a:p>
            <a:fld id="{C08E75A0-6EC9-CC4A-9B7D-7166CE3AFB5C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7" tIns="48294" rIns="96587" bIns="482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7" tIns="48294" rIns="96587" bIns="4829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6040"/>
            <a:ext cx="2983495" cy="502674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l">
              <a:defRPr sz="1300" b="0" i="0">
                <a:latin typeface="Roboto Th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2" y="9516040"/>
            <a:ext cx="2983495" cy="502674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r">
              <a:defRPr sz="1300" b="0" i="0">
                <a:latin typeface="Roboto Thin" pitchFamily="2" charset="0"/>
              </a:defRPr>
            </a:lvl1pPr>
          </a:lstStyle>
          <a:p>
            <a:fld id="{4B949D45-0C80-1647-993A-C0D696327CE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8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in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in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in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in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in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bb8f6bde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37bb8f6bde3_0_34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ca138b81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7ca138b818_0_348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ca138b81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7ca138b818_0_48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ca138b81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7ca138b818_0_113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F7F46-7E39-E841-7391-206B0E51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FDD561-D5E9-84CE-EC2F-A195A1367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FD8393-C912-D577-96F3-8C11A0306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D6DC94-7E21-2CA5-406D-E5390D940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57BA9-890C-483E-85FA-8771F970989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91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d13af712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37d13af7128_1_5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bb8f6bd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7bb8f6bde3_0_0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d02871a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7d02871ac8_0_11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d13af712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7d13af7128_1_25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bb8f6bde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7bb8f6bde3_0_47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ca138b8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7ca138b818_1_0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D70D63E2-2AA8-D4F5-D4EF-A50789BB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ca138b818_1_0:notes">
            <a:extLst>
              <a:ext uri="{FF2B5EF4-FFF2-40B4-BE49-F238E27FC236}">
                <a16:creationId xmlns:a16="http://schemas.microsoft.com/office/drawing/2014/main" id="{6ADB07F5-FEA5-8A4C-0A96-C505E49E4D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7ca138b818_1_0:notes">
            <a:extLst>
              <a:ext uri="{FF2B5EF4-FFF2-40B4-BE49-F238E27FC236}">
                <a16:creationId xmlns:a16="http://schemas.microsoft.com/office/drawing/2014/main" id="{F5B111C9-B513-365D-B79E-C5883C907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0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ca138b81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7ca138b818_0_326:notes"/>
          <p:cNvSpPr txBox="1">
            <a:spLocks noGrp="1"/>
          </p:cNvSpPr>
          <p:nvPr>
            <p:ph type="body" idx="1"/>
          </p:nvPr>
        </p:nvSpPr>
        <p:spPr>
          <a:xfrm>
            <a:off x="685484" y="4343400"/>
            <a:ext cx="548387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DD9D-1B2E-2649-91B0-03803DEB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9275"/>
            <a:ext cx="10058400" cy="1647825"/>
          </a:xfrm>
        </p:spPr>
        <p:txBody>
          <a:bodyPr anchor="t" anchorCtr="0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D76E-CB09-9D48-8DF7-BFFC637C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7888"/>
            <a:ext cx="10058400" cy="2576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378C-6890-FF43-B017-699D085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80C3-F791-E74F-B7CF-2EA4C47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9E08-8F2E-E14B-A730-D714FED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15073D69-B73D-7447-B360-72BD7D3BC07B}"/>
              </a:ext>
            </a:extLst>
          </p:cNvPr>
          <p:cNvSpPr/>
          <p:nvPr userDrawn="1"/>
        </p:nvSpPr>
        <p:spPr>
          <a:xfrm>
            <a:off x="0" y="342138"/>
            <a:ext cx="501650" cy="844550"/>
          </a:xfrm>
          <a:custGeom>
            <a:avLst/>
            <a:gdLst>
              <a:gd name="connsiteX0" fmla="*/ 0 w 501650"/>
              <a:gd name="connsiteY0" fmla="*/ 0 h 844550"/>
              <a:gd name="connsiteX1" fmla="*/ 507682 w 501650"/>
              <a:gd name="connsiteY1" fmla="*/ 423037 h 844550"/>
              <a:gd name="connsiteX2" fmla="*/ 0 w 501650"/>
              <a:gd name="connsiteY2" fmla="*/ 846074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844550">
                <a:moveTo>
                  <a:pt x="0" y="0"/>
                </a:moveTo>
                <a:lnTo>
                  <a:pt x="507682" y="423037"/>
                </a:lnTo>
                <a:lnTo>
                  <a:pt x="0" y="846074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3140CC73-031E-0144-8C51-9297663604CB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5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73A8-D18E-B64C-ABEF-048E9C5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275"/>
            <a:ext cx="5219700" cy="1598613"/>
          </a:xfrm>
        </p:spPr>
        <p:txBody>
          <a:bodyPr lIns="0" tIns="45720" rIns="0" bIns="0" anchor="t" anchorCtr="0">
            <a:normAutofit/>
          </a:bodyPr>
          <a:lstStyle>
            <a:lvl1pPr>
              <a:lnSpc>
                <a:spcPct val="75000"/>
              </a:lnSpc>
              <a:defRPr sz="3400" b="0" i="0" cap="all" baseline="0">
                <a:solidFill>
                  <a:schemeClr val="bg2"/>
                </a:solidFill>
                <a:latin typeface="Always Montefior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C1805-3E8D-AB4E-B67E-7B9BDCE7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CA375-F684-AF4A-9E02-E384265E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7DFD2-1B8D-7E48-8ED4-8ADE44C1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E81117AF-48B2-DE47-93F2-7337619C7786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86C8D-2BE0-BB4B-B585-3160F31E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2C8C6-FE4D-B246-9761-42F528B1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0303E-FD14-DE49-8418-3B65D97F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79AFF70D-2137-D143-B4C5-BA7D5BB717E5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6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6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C5B29-9BC8-4238-BF47-BD57B5FA8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50DF6E-8C6C-45AA-9604-4FB858154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C9137A-80C1-405F-981B-BE04C20C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9A1E25-C241-436E-89D1-F305EC9A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E2497-4C86-4371-B75B-D3DCF936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91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47B3B-35F6-42C2-AF28-049CD698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65275-6FA2-4E45-BE29-960F7320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47B645-5798-4154-A316-A0EACE50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12A6D4-41C8-4E28-B7EB-F473536C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EEE4F0-0307-4A08-9201-630B0260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8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98B64-2CF6-4B7D-AC5B-293DF2D2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B7E949-14F1-4DE2-8F84-B648D72D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274892-ABEF-4A1B-8246-2C2E6D81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C36DCC-B0C6-4A62-9E8A-3E2B5B9E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3C1C85-36D9-425C-9BCC-CB762B09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51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93247-1BBA-4E91-8FE6-7A86A404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AC27EB-FF4F-4870-8E75-67B1FB4E3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475426-2B14-4654-8757-8C21E580A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1AD50D-D803-4E15-8D6D-17E46F71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15D4E7-A0E4-4908-8B3C-C4221E3E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D64F0E-48C9-4B88-A59B-D6567EAD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1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1278F-4C7F-4F10-8A2F-7DCCB17F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9997E4-DA31-4153-9A0B-6674374B9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7B2CDF-B0C4-4CA6-96F5-5BB34489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5CB429-6E93-42A6-BA49-ACB44A7BE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FAD4FE-602F-4EE0-AA08-F1194507B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D524BE-079C-48C6-8227-7818B45B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E7C30C-5CD0-4563-A5F5-51D766EB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7DABCC-CE4A-4E19-ADB4-C342CB79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2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22903-9663-4979-953F-A908E7F7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2ACA0A-678C-46CA-8E35-3BBEF7DE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8D0B34-49E8-49EF-8AAD-0631CEF7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4A0ED0-69B7-4388-9D4E-232D177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95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C06B66-FE47-4782-A32B-5B8F48C2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EEC60B-BBAB-44AA-B0B7-E5DAD9CB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094EFC-0088-445D-ABE9-36D55440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74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DD9D-1B2E-2649-91B0-03803DEB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49275"/>
            <a:ext cx="6740769" cy="1647825"/>
          </a:xfrm>
        </p:spPr>
        <p:txBody>
          <a:bodyPr anchor="t" anchorCtr="0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D63D3-EA95-1B45-BEB8-7C4DF14C3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00" y="6248400"/>
            <a:ext cx="228600" cy="228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378C-6890-FF43-B017-699D085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80C3-F791-E74F-B7CF-2EA4C47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9E08-8F2E-E14B-A730-D714FED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1D0B86-5E19-B54D-91C3-9E5C86053B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32064" y="0"/>
            <a:ext cx="4059936" cy="6858000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 anchorCtr="1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A4EE281F-5C45-294B-993A-E00D84B0C57F}"/>
              </a:ext>
            </a:extLst>
          </p:cNvPr>
          <p:cNvSpPr/>
          <p:nvPr userDrawn="1"/>
        </p:nvSpPr>
        <p:spPr>
          <a:xfrm>
            <a:off x="0" y="342138"/>
            <a:ext cx="501650" cy="844550"/>
          </a:xfrm>
          <a:custGeom>
            <a:avLst/>
            <a:gdLst>
              <a:gd name="connsiteX0" fmla="*/ 0 w 501650"/>
              <a:gd name="connsiteY0" fmla="*/ 0 h 844550"/>
              <a:gd name="connsiteX1" fmla="*/ 507682 w 501650"/>
              <a:gd name="connsiteY1" fmla="*/ 423037 h 844550"/>
              <a:gd name="connsiteX2" fmla="*/ 0 w 501650"/>
              <a:gd name="connsiteY2" fmla="*/ 846074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844550">
                <a:moveTo>
                  <a:pt x="0" y="0"/>
                </a:moveTo>
                <a:lnTo>
                  <a:pt x="507682" y="423037"/>
                </a:lnTo>
                <a:lnTo>
                  <a:pt x="0" y="846074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D833C-A8A6-4A66-9D2F-107F3F4F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95855D-2951-4DC0-84FC-1905DC0B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80D4B4-E72D-446E-BA42-F11B43CB3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D7CD52-3ABF-4FFA-89AE-8D75FFCD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7282DA-0E4A-4E71-BBC0-54414636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2C3BD0-4BE8-413B-9D01-DA53C447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56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60525-84C7-4C17-AAEE-CDF63146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D13FEB-3D35-401E-B7C8-6B84FEBB0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70C269-5A42-4E6A-90D8-3EC1007B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24B77A-2F64-4DD1-8237-5975E9E3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4A0D34-F860-4F9F-BF9D-A8B49518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CFD320-A7E4-47DB-BF9D-ECB5245B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97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C4A95-92DA-4CC4-9061-31BF2391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EB1122-F140-4DBA-B28F-67E6FFE97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F56E49-F9B9-418E-B129-5311EB9F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F83928-1050-4707-98B7-83098AE6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BE8FAF-E3CF-4064-BE12-9ADA38A3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68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DCD36F-3BFA-46DA-9BA8-45A30423D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450E99-A360-4BB0-BAFA-B2871C051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89E56A-C97E-47C7-8D36-DA7881F4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E4FF-660E-4BB3-BB7E-2EAAB82DE33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554291-B0A1-4939-9470-573B6736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EF0D4B-2BF2-4CFD-9453-30F7B3B6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BA471-D30E-4213-B8FB-E38C26CF0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564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C391-35C9-4EFA-8A6C-77407818B206}" type="datetime1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02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943-E0FE-4252-9BCE-841244BFA8FA}" type="datetime1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153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EA8-A530-42ED-A3D3-CB7869007124}" type="datetime1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704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F99E-D2BC-484C-AD0E-05A0AA41D68C}" type="datetime1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04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FDB2-5A38-412C-BF29-F9F795E7CF81}" type="datetime1">
              <a:rPr lang="pt-BR" smtClean="0"/>
              <a:t>21/05/2026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09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30C-9C01-4473-9B44-18AA678DFA62}" type="datetime1">
              <a:rPr lang="pt-BR" smtClean="0"/>
              <a:t>21/05/2026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5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9E3F-38D7-FC4E-84D7-7AB2A82A0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3101-4473-7640-A245-F14BA9321F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7888"/>
            <a:ext cx="5219700" cy="3948112"/>
          </a:xfrm>
        </p:spPr>
        <p:txBody>
          <a:bodyPr rIns="4572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14EBA6F-6868-FB4B-B515-A6C69797E1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7A824E-8834-7B4F-A99D-1892FDC768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E4679B-6850-DA4C-8C3D-06A945F7B0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579512A8-C5D3-9D43-8FC2-3634690B99CB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62080EF8-303D-5340-AE43-C57FB8DF1D56}"/>
              </a:ext>
            </a:extLst>
          </p:cNvPr>
          <p:cNvSpPr/>
          <p:nvPr userDrawn="1"/>
        </p:nvSpPr>
        <p:spPr>
          <a:xfrm>
            <a:off x="0" y="342138"/>
            <a:ext cx="501650" cy="844550"/>
          </a:xfrm>
          <a:custGeom>
            <a:avLst/>
            <a:gdLst>
              <a:gd name="connsiteX0" fmla="*/ 0 w 501650"/>
              <a:gd name="connsiteY0" fmla="*/ 0 h 844550"/>
              <a:gd name="connsiteX1" fmla="*/ 507682 w 501650"/>
              <a:gd name="connsiteY1" fmla="*/ 423037 h 844550"/>
              <a:gd name="connsiteX2" fmla="*/ 0 w 501650"/>
              <a:gd name="connsiteY2" fmla="*/ 846074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844550">
                <a:moveTo>
                  <a:pt x="0" y="0"/>
                </a:moveTo>
                <a:lnTo>
                  <a:pt x="507682" y="423037"/>
                </a:lnTo>
                <a:lnTo>
                  <a:pt x="0" y="846074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51F9E4-9731-DA4B-9404-39F78A2521F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5915" y="2147888"/>
            <a:ext cx="5219700" cy="3948112"/>
          </a:xfrm>
        </p:spPr>
        <p:txBody>
          <a:bodyPr rIns="4572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615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BB14-550B-4961-AA2B-4568158F446B}" type="datetime1">
              <a:rPr lang="pt-BR" smtClean="0"/>
              <a:t>21/05/2026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13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B35C-F294-4C69-B7D5-A3B3678A51B1}" type="datetime1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99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7C67-93E7-445E-A1B1-5ACA59A9DE32}" type="datetime1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83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36F5-9A8C-4F8B-9AEE-528AA0050F16}" type="datetime1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33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26F7-4C09-4B30-B0F0-8D3BBE867575}" type="datetime1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533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164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922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981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9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5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F991C6-99C6-1C41-8DC2-297BCC6274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anchor="ctr" anchorCtr="1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2DD9D-1B2E-2649-91B0-03803DEB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9275"/>
            <a:ext cx="10058400" cy="1598613"/>
          </a:xfrm>
        </p:spPr>
        <p:txBody>
          <a:bodyPr anchor="t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D76E-CB09-9D48-8DF7-BFFC637C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7888"/>
            <a:ext cx="10058400" cy="2576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378C-6890-FF43-B017-699D085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80C3-F791-E74F-B7CF-2EA4C47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9E08-8F2E-E14B-A730-D714FED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3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457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304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00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054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77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4">
            <a:extLst>
              <a:ext uri="{FF2B5EF4-FFF2-40B4-BE49-F238E27FC236}">
                <a16:creationId xmlns:a16="http://schemas.microsoft.com/office/drawing/2014/main" id="{14FB1F6F-4118-AF40-A02E-B86E5298683C}"/>
              </a:ext>
            </a:extLst>
          </p:cNvPr>
          <p:cNvSpPr/>
          <p:nvPr userDrawn="1"/>
        </p:nvSpPr>
        <p:spPr>
          <a:xfrm>
            <a:off x="0" y="0"/>
            <a:ext cx="12192000" cy="5080000"/>
          </a:xfrm>
          <a:custGeom>
            <a:avLst/>
            <a:gdLst>
              <a:gd name="connsiteX0" fmla="*/ 0 w 12192000"/>
              <a:gd name="connsiteY0" fmla="*/ 0 h 5080000"/>
              <a:gd name="connsiteX1" fmla="*/ 0 w 12192000"/>
              <a:gd name="connsiteY1" fmla="*/ 4622800 h 5080000"/>
              <a:gd name="connsiteX2" fmla="*/ 5715000 w 12192000"/>
              <a:gd name="connsiteY2" fmla="*/ 4622800 h 5080000"/>
              <a:gd name="connsiteX3" fmla="*/ 6096000 w 12192000"/>
              <a:gd name="connsiteY3" fmla="*/ 5080000 h 5080000"/>
              <a:gd name="connsiteX4" fmla="*/ 6477000 w 12192000"/>
              <a:gd name="connsiteY4" fmla="*/ 4622800 h 5080000"/>
              <a:gd name="connsiteX5" fmla="*/ 12192000 w 12192000"/>
              <a:gd name="connsiteY5" fmla="*/ 4622800 h 5080000"/>
              <a:gd name="connsiteX6" fmla="*/ 12192000 w 12192000"/>
              <a:gd name="connsiteY6" fmla="*/ 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080000">
                <a:moveTo>
                  <a:pt x="0" y="0"/>
                </a:moveTo>
                <a:lnTo>
                  <a:pt x="0" y="4622800"/>
                </a:lnTo>
                <a:lnTo>
                  <a:pt x="5715000" y="4622800"/>
                </a:lnTo>
                <a:lnTo>
                  <a:pt x="6096000" y="5080000"/>
                </a:lnTo>
                <a:lnTo>
                  <a:pt x="6477000" y="4622800"/>
                </a:lnTo>
                <a:lnTo>
                  <a:pt x="12192000" y="46228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 anchorCtr="1"/>
          <a:lstStyle/>
          <a:p>
            <a:endParaRPr lang="en-US" sz="6000" b="1">
              <a:solidFill>
                <a:schemeClr val="bg1"/>
              </a:solidFill>
              <a:latin typeface="Always Montefiore Bo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2DD9D-1B2E-2649-91B0-03803DEB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250" y="1410346"/>
            <a:ext cx="9150350" cy="2572718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D76E-CB09-9D48-8DF7-BFFC637C14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4964" y="5401159"/>
            <a:ext cx="4316279" cy="694840"/>
          </a:xfrm>
        </p:spPr>
        <p:txBody>
          <a:bodyPr rIns="0"/>
          <a:lstStyle>
            <a:lvl1pPr marL="0" indent="0" algn="ctr">
              <a:lnSpc>
                <a:spcPct val="75000"/>
              </a:lnSpc>
              <a:buNone/>
              <a:defRPr sz="3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378C-6890-FF43-B017-699D085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80C3-F791-E74F-B7CF-2EA4C47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9E08-8F2E-E14B-A730-D714FED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F1BA5A08-712D-6944-9B33-4DB4AF3E2A95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2">
            <a:extLst>
              <a:ext uri="{FF2B5EF4-FFF2-40B4-BE49-F238E27FC236}">
                <a16:creationId xmlns:a16="http://schemas.microsoft.com/office/drawing/2014/main" id="{017049E0-23DA-CC40-A0AB-3609271A7D7B}"/>
              </a:ext>
            </a:extLst>
          </p:cNvPr>
          <p:cNvSpPr/>
          <p:nvPr userDrawn="1"/>
        </p:nvSpPr>
        <p:spPr>
          <a:xfrm>
            <a:off x="2781300" y="0"/>
            <a:ext cx="9410700" cy="6096000"/>
          </a:xfrm>
          <a:custGeom>
            <a:avLst/>
            <a:gdLst>
              <a:gd name="connsiteX0" fmla="*/ 0 w 9410700"/>
              <a:gd name="connsiteY0" fmla="*/ 0 h 6096000"/>
              <a:gd name="connsiteX1" fmla="*/ 0 w 9410700"/>
              <a:gd name="connsiteY1" fmla="*/ 1431163 h 6096000"/>
              <a:gd name="connsiteX2" fmla="*/ 507683 w 9410700"/>
              <a:gd name="connsiteY2" fmla="*/ 1854200 h 6096000"/>
              <a:gd name="connsiteX3" fmla="*/ 0 w 9410700"/>
              <a:gd name="connsiteY3" fmla="*/ 2277237 h 6096000"/>
              <a:gd name="connsiteX4" fmla="*/ 0 w 9410700"/>
              <a:gd name="connsiteY4" fmla="*/ 6096000 h 6096000"/>
              <a:gd name="connsiteX5" fmla="*/ 9410700 w 9410700"/>
              <a:gd name="connsiteY5" fmla="*/ 6096000 h 6096000"/>
              <a:gd name="connsiteX6" fmla="*/ 9410700 w 9410700"/>
              <a:gd name="connsiteY6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0700" h="6096000">
                <a:moveTo>
                  <a:pt x="0" y="0"/>
                </a:moveTo>
                <a:lnTo>
                  <a:pt x="0" y="1431163"/>
                </a:lnTo>
                <a:lnTo>
                  <a:pt x="507683" y="1854200"/>
                </a:lnTo>
                <a:lnTo>
                  <a:pt x="0" y="2277237"/>
                </a:lnTo>
                <a:lnTo>
                  <a:pt x="0" y="6096000"/>
                </a:lnTo>
                <a:lnTo>
                  <a:pt x="9410700" y="6096000"/>
                </a:lnTo>
                <a:lnTo>
                  <a:pt x="9410700" y="0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44CC2233-6AC3-F24D-A272-FAE916E41ECB}"/>
              </a:ext>
            </a:extLst>
          </p:cNvPr>
          <p:cNvSpPr/>
          <p:nvPr userDrawn="1"/>
        </p:nvSpPr>
        <p:spPr>
          <a:xfrm>
            <a:off x="2781300" y="0"/>
            <a:ext cx="9410700" cy="6096000"/>
          </a:xfrm>
          <a:custGeom>
            <a:avLst/>
            <a:gdLst>
              <a:gd name="connsiteX0" fmla="*/ 0 w 9410700"/>
              <a:gd name="connsiteY0" fmla="*/ 0 h 6096000"/>
              <a:gd name="connsiteX1" fmla="*/ 0 w 9410700"/>
              <a:gd name="connsiteY1" fmla="*/ 1431163 h 6096000"/>
              <a:gd name="connsiteX2" fmla="*/ 507683 w 9410700"/>
              <a:gd name="connsiteY2" fmla="*/ 1854200 h 6096000"/>
              <a:gd name="connsiteX3" fmla="*/ 0 w 9410700"/>
              <a:gd name="connsiteY3" fmla="*/ 2277237 h 6096000"/>
              <a:gd name="connsiteX4" fmla="*/ 0 w 9410700"/>
              <a:gd name="connsiteY4" fmla="*/ 6096000 h 6096000"/>
              <a:gd name="connsiteX5" fmla="*/ 9410700 w 9410700"/>
              <a:gd name="connsiteY5" fmla="*/ 6096000 h 6096000"/>
              <a:gd name="connsiteX6" fmla="*/ 9410700 w 9410700"/>
              <a:gd name="connsiteY6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0700" h="6096000">
                <a:moveTo>
                  <a:pt x="0" y="0"/>
                </a:moveTo>
                <a:lnTo>
                  <a:pt x="0" y="1431163"/>
                </a:lnTo>
                <a:lnTo>
                  <a:pt x="507683" y="1854200"/>
                </a:lnTo>
                <a:lnTo>
                  <a:pt x="0" y="2277237"/>
                </a:lnTo>
                <a:lnTo>
                  <a:pt x="0" y="6096000"/>
                </a:lnTo>
                <a:lnTo>
                  <a:pt x="9410700" y="6096000"/>
                </a:lnTo>
                <a:lnTo>
                  <a:pt x="941070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2DD9D-1B2E-2649-91B0-03803DEB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6568" y="1580827"/>
            <a:ext cx="7418820" cy="3143573"/>
          </a:xfrm>
        </p:spPr>
        <p:txBody>
          <a:bodyPr anchor="t" anchorCtr="0"/>
          <a:lstStyle>
            <a:lvl1pPr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D76E-CB09-9D48-8DF7-BFFC637C14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580827"/>
            <a:ext cx="1828800" cy="2576512"/>
          </a:xfrm>
        </p:spPr>
        <p:txBody>
          <a:bodyPr rIns="0"/>
          <a:lstStyle>
            <a:lvl1pPr marL="0" indent="0">
              <a:lnSpc>
                <a:spcPct val="75000"/>
              </a:lnSpc>
              <a:buNone/>
              <a:defRPr sz="3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378C-6890-FF43-B017-699D085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80C3-F791-E74F-B7CF-2EA4C47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9E08-8F2E-E14B-A730-D714FED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93C37B62-2630-774C-B725-C44FCB9C7BDF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DD9D-1B2E-2649-91B0-03803DEBD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3912"/>
            <a:ext cx="5219700" cy="1583976"/>
          </a:xfrm>
        </p:spPr>
        <p:txBody>
          <a:bodyPr anchor="t" anchorCtr="0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D76E-CB09-9D48-8DF7-BFFC637C14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5291" y="2147888"/>
            <a:ext cx="2665709" cy="2576512"/>
          </a:xfrm>
        </p:spPr>
        <p:txBody>
          <a:bodyPr anchor="ctr"/>
          <a:lstStyle>
            <a:lvl1pPr marL="0" indent="0">
              <a:lnSpc>
                <a:spcPct val="75000"/>
              </a:lnSpc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378C-6890-FF43-B017-699D085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80C3-F791-E74F-B7CF-2EA4C47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9E08-8F2E-E14B-A730-D714FED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3190BD9-601D-894B-BE24-8665249C96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147888"/>
            <a:ext cx="7089183" cy="3948112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 anchorCtr="1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40470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73A8-D18E-B64C-ABEF-048E9C5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058400" cy="164782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4800" b="0" i="0" cap="all" baseline="0">
                <a:solidFill>
                  <a:schemeClr val="bg2"/>
                </a:solidFill>
                <a:latin typeface="Always Montefior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0ED49-8BD3-F746-8CA5-A01368B6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ACA6-9698-EB46-A406-0EB4283C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30D7A-75D9-BB49-B711-8C772EBC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060F7F8B-6E31-8B41-B1C2-1A09F59E0F56}"/>
              </a:ext>
            </a:extLst>
          </p:cNvPr>
          <p:cNvSpPr/>
          <p:nvPr userDrawn="1"/>
        </p:nvSpPr>
        <p:spPr>
          <a:xfrm>
            <a:off x="0" y="342138"/>
            <a:ext cx="501650" cy="844550"/>
          </a:xfrm>
          <a:custGeom>
            <a:avLst/>
            <a:gdLst>
              <a:gd name="connsiteX0" fmla="*/ 0 w 501650"/>
              <a:gd name="connsiteY0" fmla="*/ 0 h 844550"/>
              <a:gd name="connsiteX1" fmla="*/ 507682 w 501650"/>
              <a:gd name="connsiteY1" fmla="*/ 423037 h 844550"/>
              <a:gd name="connsiteX2" fmla="*/ 0 w 501650"/>
              <a:gd name="connsiteY2" fmla="*/ 846074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844550">
                <a:moveTo>
                  <a:pt x="0" y="0"/>
                </a:moveTo>
                <a:lnTo>
                  <a:pt x="507682" y="423037"/>
                </a:lnTo>
                <a:lnTo>
                  <a:pt x="0" y="846074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ED8B9784-8589-3B4D-9236-AF64B2AB51ED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73A8-D18E-B64C-ABEF-048E9C5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275"/>
            <a:ext cx="5219700" cy="1647825"/>
          </a:xfrm>
        </p:spPr>
        <p:txBody>
          <a:bodyPr lIns="0" tIns="45720" rIns="0" bIns="0" anchor="t" anchorCtr="0">
            <a:normAutofit/>
          </a:bodyPr>
          <a:lstStyle>
            <a:lvl1pPr>
              <a:lnSpc>
                <a:spcPct val="75000"/>
              </a:lnSpc>
              <a:defRPr sz="3400" b="0" i="0" cap="all" baseline="0">
                <a:solidFill>
                  <a:schemeClr val="bg2"/>
                </a:solidFill>
                <a:latin typeface="Always Montefior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E9341-30BF-104E-A253-4D702403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68AA8-8A12-9944-8E2A-1B79AD06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65F31-8570-5048-BAB9-C51F6307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2F11C472-02EE-FE49-9E79-A60A16FF0B3B}"/>
              </a:ext>
            </a:extLst>
          </p:cNvPr>
          <p:cNvSpPr/>
          <p:nvPr userDrawn="1"/>
        </p:nvSpPr>
        <p:spPr>
          <a:xfrm>
            <a:off x="0" y="342138"/>
            <a:ext cx="501650" cy="844550"/>
          </a:xfrm>
          <a:custGeom>
            <a:avLst/>
            <a:gdLst>
              <a:gd name="connsiteX0" fmla="*/ 0 w 501650"/>
              <a:gd name="connsiteY0" fmla="*/ 0 h 844550"/>
              <a:gd name="connsiteX1" fmla="*/ 507682 w 501650"/>
              <a:gd name="connsiteY1" fmla="*/ 423037 h 844550"/>
              <a:gd name="connsiteX2" fmla="*/ 0 w 501650"/>
              <a:gd name="connsiteY2" fmla="*/ 846074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650" h="844550">
                <a:moveTo>
                  <a:pt x="0" y="0"/>
                </a:moveTo>
                <a:lnTo>
                  <a:pt x="507682" y="423037"/>
                </a:lnTo>
                <a:lnTo>
                  <a:pt x="0" y="846074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98A437D4-FCF9-5C46-8630-0EEABAEDE87F}"/>
              </a:ext>
            </a:extLst>
          </p:cNvPr>
          <p:cNvSpPr/>
          <p:nvPr userDrawn="1"/>
        </p:nvSpPr>
        <p:spPr>
          <a:xfrm>
            <a:off x="11582400" y="6248400"/>
            <a:ext cx="228600" cy="228600"/>
          </a:xfrm>
          <a:custGeom>
            <a:avLst/>
            <a:gdLst>
              <a:gd name="connsiteX0" fmla="*/ 27432 w 228600"/>
              <a:gd name="connsiteY0" fmla="*/ 182880 h 228600"/>
              <a:gd name="connsiteX1" fmla="*/ 48006 w 228600"/>
              <a:gd name="connsiteY1" fmla="*/ 165735 h 228600"/>
              <a:gd name="connsiteX2" fmla="*/ 27432 w 228600"/>
              <a:gd name="connsiteY2" fmla="*/ 148590 h 228600"/>
              <a:gd name="connsiteX3" fmla="*/ 27432 w 228600"/>
              <a:gd name="connsiteY3" fmla="*/ 27432 h 228600"/>
              <a:gd name="connsiteX4" fmla="*/ 201168 w 228600"/>
              <a:gd name="connsiteY4" fmla="*/ 27432 h 228600"/>
              <a:gd name="connsiteX5" fmla="*/ 201168 w 228600"/>
              <a:gd name="connsiteY5" fmla="*/ 45720 h 228600"/>
              <a:gd name="connsiteX6" fmla="*/ 180594 w 228600"/>
              <a:gd name="connsiteY6" fmla="*/ 62865 h 228600"/>
              <a:gd name="connsiteX7" fmla="*/ 201168 w 228600"/>
              <a:gd name="connsiteY7" fmla="*/ 80010 h 228600"/>
              <a:gd name="connsiteX8" fmla="*/ 201168 w 228600"/>
              <a:gd name="connsiteY8" fmla="*/ 201168 h 228600"/>
              <a:gd name="connsiteX9" fmla="*/ 27432 w 228600"/>
              <a:gd name="connsiteY9" fmla="*/ 201168 h 228600"/>
              <a:gd name="connsiteX10" fmla="*/ 27432 w 228600"/>
              <a:gd name="connsiteY10" fmla="*/ 182880 h 228600"/>
              <a:gd name="connsiteX11" fmla="*/ 192024 w 228600"/>
              <a:gd name="connsiteY11" fmla="*/ 0 h 228600"/>
              <a:gd name="connsiteX12" fmla="*/ 174879 w 228600"/>
              <a:gd name="connsiteY12" fmla="*/ 20574 h 228600"/>
              <a:gd name="connsiteX13" fmla="*/ 157734 w 228600"/>
              <a:gd name="connsiteY13" fmla="*/ 0 h 228600"/>
              <a:gd name="connsiteX14" fmla="*/ 70866 w 228600"/>
              <a:gd name="connsiteY14" fmla="*/ 0 h 228600"/>
              <a:gd name="connsiteX15" fmla="*/ 53721 w 228600"/>
              <a:gd name="connsiteY15" fmla="*/ 20574 h 228600"/>
              <a:gd name="connsiteX16" fmla="*/ 36576 w 228600"/>
              <a:gd name="connsiteY16" fmla="*/ 0 h 228600"/>
              <a:gd name="connsiteX17" fmla="*/ 0 w 228600"/>
              <a:gd name="connsiteY17" fmla="*/ 0 h 228600"/>
              <a:gd name="connsiteX18" fmla="*/ 0 w 228600"/>
              <a:gd name="connsiteY18" fmla="*/ 228600 h 228600"/>
              <a:gd name="connsiteX19" fmla="*/ 97155 w 228600"/>
              <a:gd name="connsiteY19" fmla="*/ 228600 h 228600"/>
              <a:gd name="connsiteX20" fmla="*/ 114300 w 228600"/>
              <a:gd name="connsiteY20" fmla="*/ 208026 h 228600"/>
              <a:gd name="connsiteX21" fmla="*/ 131445 w 228600"/>
              <a:gd name="connsiteY21" fmla="*/ 228600 h 228600"/>
              <a:gd name="connsiteX22" fmla="*/ 228600 w 228600"/>
              <a:gd name="connsiteY22" fmla="*/ 228600 h 228600"/>
              <a:gd name="connsiteX23" fmla="*/ 228600 w 228600"/>
              <a:gd name="connsiteY23" fmla="*/ 0 h 228600"/>
              <a:gd name="connsiteX24" fmla="*/ 192024 w 228600"/>
              <a:gd name="connsiteY2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228600">
                <a:moveTo>
                  <a:pt x="27432" y="182880"/>
                </a:moveTo>
                <a:lnTo>
                  <a:pt x="48006" y="165735"/>
                </a:lnTo>
                <a:lnTo>
                  <a:pt x="27432" y="148590"/>
                </a:lnTo>
                <a:lnTo>
                  <a:pt x="27432" y="27432"/>
                </a:lnTo>
                <a:lnTo>
                  <a:pt x="201168" y="27432"/>
                </a:lnTo>
                <a:lnTo>
                  <a:pt x="201168" y="45720"/>
                </a:lnTo>
                <a:lnTo>
                  <a:pt x="180594" y="62865"/>
                </a:lnTo>
                <a:lnTo>
                  <a:pt x="201168" y="80010"/>
                </a:lnTo>
                <a:lnTo>
                  <a:pt x="201168" y="201168"/>
                </a:lnTo>
                <a:lnTo>
                  <a:pt x="27432" y="201168"/>
                </a:lnTo>
                <a:lnTo>
                  <a:pt x="27432" y="182880"/>
                </a:lnTo>
                <a:close/>
                <a:moveTo>
                  <a:pt x="192024" y="0"/>
                </a:moveTo>
                <a:lnTo>
                  <a:pt x="174879" y="20574"/>
                </a:lnTo>
                <a:lnTo>
                  <a:pt x="157734" y="0"/>
                </a:lnTo>
                <a:lnTo>
                  <a:pt x="70866" y="0"/>
                </a:lnTo>
                <a:lnTo>
                  <a:pt x="53721" y="20574"/>
                </a:lnTo>
                <a:lnTo>
                  <a:pt x="36576" y="0"/>
                </a:lnTo>
                <a:lnTo>
                  <a:pt x="0" y="0"/>
                </a:lnTo>
                <a:lnTo>
                  <a:pt x="0" y="228600"/>
                </a:lnTo>
                <a:lnTo>
                  <a:pt x="97155" y="228600"/>
                </a:lnTo>
                <a:lnTo>
                  <a:pt x="114300" y="208026"/>
                </a:lnTo>
                <a:lnTo>
                  <a:pt x="131445" y="228600"/>
                </a:lnTo>
                <a:lnTo>
                  <a:pt x="228600" y="228600"/>
                </a:lnTo>
                <a:lnTo>
                  <a:pt x="228600" y="0"/>
                </a:lnTo>
                <a:lnTo>
                  <a:pt x="192024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01330-BCE3-1F4D-BA9B-D76D060B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275"/>
            <a:ext cx="10058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94254-2441-5948-8803-F1BE4DA4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7888"/>
            <a:ext cx="10058400" cy="3948112"/>
          </a:xfrm>
          <a:prstGeom prst="rect">
            <a:avLst/>
          </a:prstGeom>
        </p:spPr>
        <p:txBody>
          <a:bodyPr vert="horz" lIns="0" tIns="0" rIns="45720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DC54A-514D-D747-9B63-D0B1CAA7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6000"/>
            <a:ext cx="1156855" cy="381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94BA14-0255-A748-9ABF-FC4A908EB889}" type="datetime3">
              <a:rPr lang="en-US" smtClean="0"/>
              <a:pPr/>
              <a:t>21 May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B952-DF64-4F4F-9958-23A0054DF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9800" y="6096000"/>
            <a:ext cx="3848100" cy="381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B190-3421-E843-9EA9-6F5C2CC51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096000"/>
            <a:ext cx="457200" cy="381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51C04D-D6A1-9941-83C5-1A6DC618577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5" r:id="rId4"/>
    <p:sldLayoutId id="2147483697" r:id="rId5"/>
    <p:sldLayoutId id="2147483696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hd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Tx/>
        <a:buNone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350" indent="0" algn="l" defTabSz="914400" rtl="0" eaLnBrk="1" latinLnBrk="0" hangingPunct="1">
        <a:lnSpc>
          <a:spcPct val="90000"/>
        </a:lnSpc>
        <a:spcBef>
          <a:spcPts val="300"/>
        </a:spcBef>
        <a:buFontTx/>
        <a:buNone/>
        <a:tabLst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90000"/>
        </a:lnSpc>
        <a:spcBef>
          <a:spcPts val="300"/>
        </a:spcBef>
        <a:buFont typeface="System Font Regular"/>
        <a:buChar char="&gt;"/>
        <a:tabLst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350838" indent="-176213" algn="l" defTabSz="914400" rtl="0" eaLnBrk="1" latinLnBrk="0" hangingPunct="1">
        <a:lnSpc>
          <a:spcPct val="90000"/>
        </a:lnSpc>
        <a:spcBef>
          <a:spcPts val="300"/>
        </a:spcBef>
        <a:buFont typeface="System Font Regular"/>
        <a:buChar char="–"/>
        <a:tabLst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458788" indent="-112713" algn="l" defTabSz="914400" rtl="0" eaLnBrk="1" latinLnBrk="0" hangingPunct="1">
        <a:lnSpc>
          <a:spcPct val="90000"/>
        </a:lnSpc>
        <a:spcBef>
          <a:spcPts val="300"/>
        </a:spcBef>
        <a:buSzPct val="80000"/>
        <a:buFont typeface="Arial" panose="020B0604020202020204" pitchFamily="34" charset="0"/>
        <a:buChar char="•"/>
        <a:tabLst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53">
          <p15:clr>
            <a:srgbClr val="F26B43"/>
          </p15:clr>
        </p15:guide>
        <p15:guide id="3" orient="horz" pos="38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080">
          <p15:clr>
            <a:srgbClr val="F26B43"/>
          </p15:clr>
        </p15:guide>
        <p15:guide id="6" pos="528">
          <p15:clr>
            <a:srgbClr val="F26B43"/>
          </p15:clr>
        </p15:guide>
        <p15:guide id="7" pos="816">
          <p15:clr>
            <a:srgbClr val="F26B43"/>
          </p15:clr>
        </p15:guide>
        <p15:guide id="8" orient="horz" pos="2016">
          <p15:clr>
            <a:srgbClr val="F26B43"/>
          </p15:clr>
        </p15:guide>
        <p15:guide id="9" orient="horz" pos="346">
          <p15:clr>
            <a:srgbClr val="F26B43"/>
          </p15:clr>
        </p15:guide>
        <p15:guide id="10" orient="horz" pos="224">
          <p15:clr>
            <a:srgbClr val="F26B43"/>
          </p15:clr>
        </p15:guide>
        <p15:guide id="11" orient="horz" pos="2976">
          <p15:clr>
            <a:srgbClr val="F26B43"/>
          </p15:clr>
        </p15:guide>
        <p15:guide id="12" pos="3864">
          <p15:clr>
            <a:srgbClr val="F26B43"/>
          </p15:clr>
        </p15:guide>
        <p15:guide id="13" pos="6864">
          <p15:clr>
            <a:srgbClr val="F26B43"/>
          </p15:clr>
        </p15:guide>
        <p15:guide id="14" pos="3816">
          <p15:clr>
            <a:srgbClr val="F26B43"/>
          </p15:clr>
        </p15:guide>
        <p15:guide id="15" pos="1392">
          <p15:clr>
            <a:srgbClr val="F26B43"/>
          </p15:clr>
        </p15:guide>
        <p15:guide id="16" pos="1100">
          <p15:clr>
            <a:srgbClr val="F26B43"/>
          </p15:clr>
        </p15:guide>
        <p15:guide id="17" pos="71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D356900-1BFB-4882-AA61-F2F9FBE7D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D4E42-0D59-4D62-9DAB-B222245C86C6}" type="datetime1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C20A-C650-406F-AD63-89245D99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95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57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mailto:administrativo@abaf.org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comunica&#231;&#227;o@abaf.org.br" TargetMode="External"/><Relationship Id="rId5" Type="http://schemas.openxmlformats.org/officeDocument/2006/relationships/hyperlink" Target="mailto:wilsonandrade@terra.com.br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DF4D-CC3D-0F4D-A270-3AD030C9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778AA49-E9FA-28F5-575E-36E65E41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1600" y="7640"/>
            <a:ext cx="12293600" cy="6896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4B712A-6545-0D73-6AB3-34B5A2D066C9}"/>
              </a:ext>
            </a:extLst>
          </p:cNvPr>
          <p:cNvSpPr txBox="1"/>
          <p:nvPr/>
        </p:nvSpPr>
        <p:spPr>
          <a:xfrm>
            <a:off x="421148" y="2336393"/>
            <a:ext cx="562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rgbClr val="502E2C"/>
              </a:solidFill>
              <a:effectLst/>
              <a:latin typeface="Montserrat" pitchFamily="2" charset="77"/>
            </a:endParaRPr>
          </a:p>
          <a:p>
            <a:pPr algn="ctr"/>
            <a:endParaRPr lang="pt-BR" sz="2400" b="1" dirty="0">
              <a:solidFill>
                <a:srgbClr val="502E2C"/>
              </a:solidFill>
              <a:effectLst/>
              <a:latin typeface="Montserrat" pitchFamily="2" charset="77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23FE4967-73AC-FF81-5A3D-F5FE68040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366" y="6387152"/>
            <a:ext cx="1066325" cy="3370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6A64437-211B-76B5-237D-A786E3DF4759}"/>
              </a:ext>
            </a:extLst>
          </p:cNvPr>
          <p:cNvSpPr txBox="1"/>
          <p:nvPr/>
        </p:nvSpPr>
        <p:spPr>
          <a:xfrm>
            <a:off x="8077543" y="1756280"/>
            <a:ext cx="3693256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Vantagens do Setor Florestal</a:t>
            </a:r>
          </a:p>
          <a:p>
            <a:pPr algn="ctr"/>
            <a:endParaRPr lang="pt-BR" sz="3600" b="1" dirty="0"/>
          </a:p>
          <a:p>
            <a:pPr algn="ctr"/>
            <a:r>
              <a:rPr lang="pt-BR" sz="2400" b="1" dirty="0"/>
              <a:t>Eunápolis 2026</a:t>
            </a:r>
          </a:p>
        </p:txBody>
      </p:sp>
      <p:pic>
        <p:nvPicPr>
          <p:cNvPr id="9" name="Imagem 8" descr="Uma imagem contendo foto, diferente, mostrando, programa&#10;&#10;O conteúdo gerado por IA pode estar incorreto.">
            <a:extLst>
              <a:ext uri="{FF2B5EF4-FFF2-40B4-BE49-F238E27FC236}">
                <a16:creationId xmlns:a16="http://schemas.microsoft.com/office/drawing/2014/main" id="{A0CA98C6-549A-EA33-6C59-0BF47C4FF3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656395" cy="68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9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ca138b818_1_0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7ca138b818_1_0"/>
          <p:cNvSpPr txBox="1"/>
          <p:nvPr/>
        </p:nvSpPr>
        <p:spPr>
          <a:xfrm>
            <a:off x="243348" y="832565"/>
            <a:ext cx="8108912" cy="585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79988" indent="-126997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Emprego no interior (vale por 2) - 242,6 mil</a:t>
            </a: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lvl="1" indent="-228594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Diretos (26,5 mil)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lvl="1" indent="-228594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Indiretos (91,4 mil)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lvl="1" indent="-228594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Efeito-renda (124,8 mil)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  <a:buSzPts val="1100"/>
            </a:pP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Capacitações permanentes.</a:t>
            </a:r>
          </a:p>
          <a:p>
            <a:pPr marL="479988" indent="-126997" algn="just" defTabSz="1219170">
              <a:buClr>
                <a:srgbClr val="000000"/>
              </a:buClr>
              <a:buSzPts val="1100"/>
            </a:pP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Salários maiores.</a:t>
            </a:r>
          </a:p>
          <a:p>
            <a:pPr marL="479988" indent="-126997" algn="just" defTabSz="1219170">
              <a:buClr>
                <a:srgbClr val="000000"/>
              </a:buClr>
              <a:buSzPts val="1200"/>
            </a:pP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IDH cresce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mais nos municípios com atividade florestal.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Investimentos em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construção 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manutenção 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estradas.</a:t>
            </a:r>
          </a:p>
          <a:p>
            <a:pPr marL="479988" indent="-126997" algn="just" defTabSz="1219170">
              <a:buClr>
                <a:srgbClr val="000000"/>
              </a:buClr>
            </a:pPr>
            <a:endParaRPr lang="pt-BR"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253994" algn="just" defTabSz="1219170">
              <a:buClr>
                <a:srgbClr val="000000"/>
              </a:buClr>
              <a:buSzPts val="1200"/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Recuperação de áreas degradadas</a:t>
            </a: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Novos plantios (zero desmatamento)  </a:t>
            </a: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Áreas de preservação</a:t>
            </a: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253994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Inclusão de pequenos e médios produtores/processadores - Fomento florestal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 </a:t>
            </a:r>
          </a:p>
          <a:p>
            <a:pPr marL="479988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88 mil hectares </a:t>
            </a:r>
          </a:p>
          <a:p>
            <a:pPr marL="479988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1.100 contratos </a:t>
            </a:r>
          </a:p>
          <a:p>
            <a:pPr marL="479988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13% da madeira utilizada pelas empresas</a:t>
            </a:r>
          </a:p>
          <a:p>
            <a:pPr marL="479988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Cresceu 101% (2022 a 2024)</a:t>
            </a:r>
          </a:p>
          <a:p>
            <a:pPr marL="479988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513 beneficiados. </a:t>
            </a: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79988" indent="-126997" algn="just" defTabSz="1219170">
              <a:buClr>
                <a:srgbClr val="000000"/>
              </a:buClr>
            </a:pP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52EEFF-0771-B0C1-89C5-00318AB66FFE}"/>
              </a:ext>
            </a:extLst>
          </p:cNvPr>
          <p:cNvSpPr txBox="1"/>
          <p:nvPr/>
        </p:nvSpPr>
        <p:spPr>
          <a:xfrm>
            <a:off x="0" y="6626049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987E7361-5AE1-4D9E-5E34-D4A28FCB55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15" y="6349050"/>
            <a:ext cx="876326" cy="276999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178F8EA-0DB0-5426-71EB-B85B33043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7275" y="0"/>
            <a:ext cx="3514725" cy="6858000"/>
          </a:xfrm>
          <a:prstGeom prst="rect">
            <a:avLst/>
          </a:prstGeom>
        </p:spPr>
      </p:pic>
      <p:sp>
        <p:nvSpPr>
          <p:cNvPr id="4" name="Google Shape;113;g37bb8f6bde3_0_47">
            <a:extLst>
              <a:ext uri="{FF2B5EF4-FFF2-40B4-BE49-F238E27FC236}">
                <a16:creationId xmlns:a16="http://schemas.microsoft.com/office/drawing/2014/main" id="{B7B24DB1-141A-123F-BECE-32BBB54EDC6E}"/>
              </a:ext>
            </a:extLst>
          </p:cNvPr>
          <p:cNvSpPr txBox="1"/>
          <p:nvPr/>
        </p:nvSpPr>
        <p:spPr>
          <a:xfrm>
            <a:off x="243348" y="61265"/>
            <a:ext cx="8108912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200"/>
            </a:pPr>
            <a:r>
              <a:rPr lang="pt-BR" sz="32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Vantagens socioambientais do setor na Bahia </a:t>
            </a:r>
            <a:endParaRPr sz="3200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43CCAE15-A41F-117D-62DF-7E64752EE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ca138b818_1_0">
            <a:extLst>
              <a:ext uri="{FF2B5EF4-FFF2-40B4-BE49-F238E27FC236}">
                <a16:creationId xmlns:a16="http://schemas.microsoft.com/office/drawing/2014/main" id="{DF066BD3-3305-482F-9161-70BD51BE8468}"/>
              </a:ext>
            </a:extLst>
          </p:cNvPr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7ca138b818_1_0">
            <a:extLst>
              <a:ext uri="{FF2B5EF4-FFF2-40B4-BE49-F238E27FC236}">
                <a16:creationId xmlns:a16="http://schemas.microsoft.com/office/drawing/2014/main" id="{433CE765-BEE2-9B60-D074-B3A65F0D45F6}"/>
              </a:ext>
            </a:extLst>
          </p:cNvPr>
          <p:cNvSpPr txBox="1"/>
          <p:nvPr/>
        </p:nvSpPr>
        <p:spPr>
          <a:xfrm>
            <a:off x="5754805" y="3538588"/>
            <a:ext cx="6223379" cy="24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79988" indent="-253994" algn="ctr" defTabSz="1219170">
              <a:buClr>
                <a:srgbClr val="000000"/>
              </a:buClr>
              <a:buSzPts val="1200"/>
            </a:pPr>
            <a:r>
              <a:rPr lang="pt-BR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Diálogo e apoio com as comunidades</a:t>
            </a:r>
            <a:r>
              <a:rPr lang="pt-BR" sz="24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 </a:t>
            </a:r>
          </a:p>
          <a:p>
            <a:pPr marL="479988" indent="-253994" defTabSz="1219170">
              <a:buClr>
                <a:srgbClr val="000000"/>
              </a:buClr>
              <a:buSzPts val="1200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479988" indent="-253994" defTabSz="1219170">
              <a:buClr>
                <a:srgbClr val="000000"/>
              </a:buClr>
              <a:buSzPts val="1200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479988" indent="-253994" algn="just" defTabSz="1219170">
              <a:buClr>
                <a:srgbClr val="000000"/>
              </a:buClr>
              <a:buSzPts val="1200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Investimentos em projetos sociais, ambientais e culturais: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R$ 60 milhões/ano  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161 municípios atendidos  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226 mil pessoas beneficiadas</a:t>
            </a:r>
          </a:p>
          <a:p>
            <a:pPr marL="203195" algn="just" defTabSz="1219170">
              <a:buClr>
                <a:srgbClr val="000000"/>
              </a:buClr>
              <a:buSzPts val="1200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03195" algn="just" defTabSz="1219170">
              <a:buClr>
                <a:srgbClr val="000000"/>
              </a:buClr>
              <a:buSzPts val="1200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Grandes eixos:</a:t>
            </a: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Campanhas e ações de conscientização</a:t>
            </a: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Desenvolvimento econômico</a:t>
            </a: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Educação e treinamento</a:t>
            </a: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Meio ambiente</a:t>
            </a: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Esporte/lazer/cultura</a:t>
            </a:r>
          </a:p>
          <a:p>
            <a:pPr marL="488945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Saúde</a:t>
            </a: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03195" algn="just" defTabSz="1219170">
              <a:buClr>
                <a:srgbClr val="000000"/>
              </a:buClr>
              <a:buSzPts val="1200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000"/>
            </a:pPr>
            <a:endParaRPr lang="pt-BR" sz="1333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19170" algn="just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6903AA-01F1-C29D-C108-4EC0D57B2AEC}"/>
              </a:ext>
            </a:extLst>
          </p:cNvPr>
          <p:cNvSpPr txBox="1"/>
          <p:nvPr/>
        </p:nvSpPr>
        <p:spPr>
          <a:xfrm>
            <a:off x="0" y="6626049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11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A9F5248-2466-5F36-A79C-A31A53A0CE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146" y="6349050"/>
            <a:ext cx="876326" cy="2769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7C2A64-8BFE-773B-41F5-59C229B072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830"/>
            <a:ext cx="5540991" cy="6671703"/>
          </a:xfrm>
          <a:prstGeom prst="rect">
            <a:avLst/>
          </a:prstGeom>
        </p:spPr>
      </p:pic>
      <p:sp>
        <p:nvSpPr>
          <p:cNvPr id="4" name="Google Shape;113;g37bb8f6bde3_0_47">
            <a:extLst>
              <a:ext uri="{FF2B5EF4-FFF2-40B4-BE49-F238E27FC236}">
                <a16:creationId xmlns:a16="http://schemas.microsoft.com/office/drawing/2014/main" id="{7B1756F3-5979-8701-105C-D79A323A4D27}"/>
              </a:ext>
            </a:extLst>
          </p:cNvPr>
          <p:cNvSpPr txBox="1"/>
          <p:nvPr/>
        </p:nvSpPr>
        <p:spPr>
          <a:xfrm>
            <a:off x="6389512" y="231951"/>
            <a:ext cx="4953966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200"/>
            </a:pPr>
            <a:r>
              <a:rPr lang="pt-BR" sz="32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Vantagens socioambientais do setor na Bahia</a:t>
            </a:r>
            <a:endParaRPr sz="3200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880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ca138b818_0_326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7ca138b818_0_326"/>
          <p:cNvSpPr/>
          <p:nvPr/>
        </p:nvSpPr>
        <p:spPr>
          <a:xfrm>
            <a:off x="903800" y="2817932"/>
            <a:ext cx="10384400" cy="3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pt-BR" sz="2133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Florestas cultivadas para a diversificação do agronegócio</a:t>
            </a:r>
            <a:endParaRPr sz="2133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endParaRPr sz="1733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Mais de </a:t>
            </a:r>
            <a:r>
              <a:rPr lang="pt-BR" sz="1733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565 mil quilômetros </a:t>
            </a: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percorridos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pt-BR" sz="1733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325 treinamentos/palestras </a:t>
            </a: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em 271 comunidades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Orientação a mais de </a:t>
            </a:r>
            <a:r>
              <a:rPr lang="pt-BR" sz="1733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15 mil estudantes e produtores rurais</a:t>
            </a: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 de diversas culturas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Visitas a mais de</a:t>
            </a:r>
            <a:r>
              <a:rPr lang="pt-BR" sz="1733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3.100 propriedades rurais </a:t>
            </a: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no Sul e Extremo Sul da Bahia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200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Parcerias feitas com o Governo do Estado, através da Secretaria da Agricultura (Seagri) e ADAB; Sindicatos Rurais da FAEB/Senar; Associação de Produtores de Café, Frutas, Pecuária; e Prefeituras, através de suas secretarias de agricultura e meio ambiente.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 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pic>
        <p:nvPicPr>
          <p:cNvPr id="231" name="Google Shape;231;g37ca138b818_0_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0619"/>
            <a:ext cx="2709228" cy="18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7ca138b818_0_3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5403" y="20618"/>
            <a:ext cx="2407600" cy="18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7ca138b818_0_3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4795" y="1"/>
            <a:ext cx="3248271" cy="182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7ca138b818_0_3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4528" y="20620"/>
            <a:ext cx="3177472" cy="17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7ca138b818_0_326"/>
          <p:cNvSpPr txBox="1"/>
          <p:nvPr/>
        </p:nvSpPr>
        <p:spPr>
          <a:xfrm>
            <a:off x="0" y="2058734"/>
            <a:ext cx="121920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500"/>
            </a:pPr>
            <a:r>
              <a:rPr lang="pt-BR" sz="35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Programa Ambiente Florestal Sustentável (PAFS)</a:t>
            </a:r>
            <a:endParaRPr sz="3500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236" name="Google Shape;236;g37ca138b818_0_326"/>
          <p:cNvSpPr txBox="1">
            <a:spLocks noGrp="1"/>
          </p:cNvSpPr>
          <p:nvPr>
            <p:ph type="sldNum" idx="12"/>
          </p:nvPr>
        </p:nvSpPr>
        <p:spPr>
          <a:xfrm>
            <a:off x="11288211" y="20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defTabSz="1219170"/>
            <a:fld id="{00000000-1234-1234-1234-123412341234}" type="slidenum">
              <a:rPr lang="pt-BR" kern="0">
                <a:solidFill>
                  <a:srgbClr val="595959"/>
                </a:solidFill>
              </a:rPr>
              <a:pPr defTabSz="1219170"/>
              <a:t>12</a:t>
            </a:fld>
            <a:endParaRPr kern="0">
              <a:solidFill>
                <a:srgbClr val="595959"/>
              </a:solidFill>
            </a:endParaRPr>
          </a:p>
        </p:txBody>
      </p:sp>
      <p:pic>
        <p:nvPicPr>
          <p:cNvPr id="238" name="Google Shape;238;g37ca138b818_0_326" title="logo_v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480" y="2742077"/>
            <a:ext cx="1486640" cy="12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E2C2A810-491C-C0A3-5997-0C08CAECB0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83" y="6300541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B06ACCD-E112-9FA6-6CD0-342A4E0AE8D4}"/>
              </a:ext>
            </a:extLst>
          </p:cNvPr>
          <p:cNvSpPr txBox="1"/>
          <p:nvPr/>
        </p:nvSpPr>
        <p:spPr>
          <a:xfrm>
            <a:off x="0" y="6634833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ca138b818_0_348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7ca138b818_0_348"/>
          <p:cNvSpPr/>
          <p:nvPr/>
        </p:nvSpPr>
        <p:spPr>
          <a:xfrm>
            <a:off x="873400" y="2610055"/>
            <a:ext cx="4685200" cy="2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Integração Lavoura, Pecuária e Floresta (ILPF) – Plano ABC.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Regulamentação Ambiental das Propriedades Rurais (CAR/CEFIR).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Uso Múltiplo da Floresta Plantada/Programa Mais Árvores Bahia.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Preservação dos Recursos Hídricos.</a:t>
            </a:r>
            <a:endParaRPr sz="1733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245" name="Google Shape;245;g37ca138b818_0_348"/>
          <p:cNvSpPr txBox="1"/>
          <p:nvPr/>
        </p:nvSpPr>
        <p:spPr>
          <a:xfrm>
            <a:off x="2048362" y="613900"/>
            <a:ext cx="8984021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500"/>
            </a:pPr>
            <a:r>
              <a:rPr lang="pt-BR" sz="3333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Programa Ambiente Florestal Sustentável (PAFS)</a:t>
            </a:r>
            <a:endParaRPr sz="3333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246" name="Google Shape;246;g37ca138b818_0_348"/>
          <p:cNvSpPr txBox="1"/>
          <p:nvPr/>
        </p:nvSpPr>
        <p:spPr>
          <a:xfrm>
            <a:off x="6096000" y="2478835"/>
            <a:ext cx="5339200" cy="317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Prevenção e Controle de Incêndios Florestais.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Controle de Gado nas Áreas de Preservação.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Programa Fitossanitário de Controle Pragas.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Combate ao Carvão Ilegal.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Caça Ilegal de Animais Silvestres.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Apoio à Apicultura.</a:t>
            </a:r>
            <a:endParaRPr sz="1733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pic>
        <p:nvPicPr>
          <p:cNvPr id="249" name="Google Shape;249;g37ca138b818_0_348" title="logo_v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49" y="383197"/>
            <a:ext cx="1486640" cy="1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7ca138b818_0_348"/>
          <p:cNvSpPr txBox="1"/>
          <p:nvPr/>
        </p:nvSpPr>
        <p:spPr>
          <a:xfrm>
            <a:off x="3964767" y="1655597"/>
            <a:ext cx="400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Principais temas trabalhados:</a:t>
            </a:r>
            <a:endParaRPr sz="20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C71558A8-13B7-B766-AD3C-829DF251C6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83" y="6300541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D963CEC-2364-3897-EF88-BF3CDCF5EADD}"/>
              </a:ext>
            </a:extLst>
          </p:cNvPr>
          <p:cNvSpPr txBox="1"/>
          <p:nvPr/>
        </p:nvSpPr>
        <p:spPr>
          <a:xfrm>
            <a:off x="0" y="6634833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ca138b818_0_48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7ca138b818_0_48"/>
          <p:cNvSpPr txBox="1"/>
          <p:nvPr/>
        </p:nvSpPr>
        <p:spPr>
          <a:xfrm>
            <a:off x="3638800" y="1048860"/>
            <a:ext cx="8553200" cy="555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9996" algn="ctr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Uma abordagem eficaz para mitigar o impacto das mudanças climáticas!</a:t>
            </a:r>
          </a:p>
          <a:p>
            <a:pPr marL="119996" algn="ctr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Redução das emissões de CO</a:t>
            </a:r>
            <a:r>
              <a:rPr lang="pt-BR" kern="0" baseline="300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2</a:t>
            </a: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Sequestro de carbono.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Melhoria da qualidade do ar.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Conservação da biodiversidade.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Recuperação de ecossistemas.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Promoção de sustentabilidade em nível local e global.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992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Protegem o solo, evitando desgaste, erosão e deslizamento de terra.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1067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Outros benefícios sociais, como o estímulo à conscientização ambiental e a ampliação da oferta de emprego e renda.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110064" algn="just" defTabSz="1219170">
              <a:lnSpc>
                <a:spcPct val="105000"/>
              </a:lnSpc>
              <a:spcBef>
                <a:spcPts val="992"/>
              </a:spcBef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Nas cidades: reduzem a velocidade dos ventos, a poluição sonora e visual, além de fornecer abrigo e alimentar a fauna.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138" name="Google Shape;138;g37ca138b818_0_48"/>
          <p:cNvSpPr txBox="1"/>
          <p:nvPr/>
        </p:nvSpPr>
        <p:spPr>
          <a:xfrm>
            <a:off x="3972867" y="188099"/>
            <a:ext cx="7738800" cy="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200"/>
            </a:pPr>
            <a:r>
              <a:rPr lang="pt-BR" sz="3067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Projeto ABAF de Reflorestamento e Compensação de Carbono</a:t>
            </a:r>
            <a:endParaRPr sz="3067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pic>
        <p:nvPicPr>
          <p:cNvPr id="139" name="Google Shape;139;g37ca138b818_0_48" descr="Vista de uma árvore&#10;&#10;Descrição gerada automaticament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03333" cy="678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548C5F4-1F30-CD28-0E64-F0F239BC84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83" y="6300541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8D893D-E9EB-7E13-C822-6F1D5B4FB699}"/>
              </a:ext>
            </a:extLst>
          </p:cNvPr>
          <p:cNvSpPr txBox="1"/>
          <p:nvPr/>
        </p:nvSpPr>
        <p:spPr>
          <a:xfrm>
            <a:off x="3486170" y="6602135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ca138b818_0_113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37ca138b818_0_113" descr="Texto, Carta&#10;&#10;Descrição gerada automaticament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762" y="501506"/>
            <a:ext cx="9314475" cy="5799035"/>
          </a:xfrm>
          <a:prstGeom prst="rect">
            <a:avLst/>
          </a:prstGeom>
          <a:noFill/>
          <a:ln w="9525" cap="flat" cmpd="sng">
            <a:solidFill>
              <a:srgbClr val="9BBB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g37ca138b818_0_1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601" y="169801"/>
            <a:ext cx="843500" cy="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E5D7E2CB-A590-EB22-8850-76905882D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83" y="6300541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1FE016-6B54-0F2F-82F7-EBD758616C5A}"/>
              </a:ext>
            </a:extLst>
          </p:cNvPr>
          <p:cNvSpPr txBox="1"/>
          <p:nvPr/>
        </p:nvSpPr>
        <p:spPr>
          <a:xfrm>
            <a:off x="100006" y="6602135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91463-DEBE-666F-696C-E699AC1C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A30B129-7D03-4C77-93B1-A268B88EB4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066" y="6297491"/>
            <a:ext cx="1343667" cy="42472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24F52F-DC19-CAF0-FB06-24ABAFEC62ED}"/>
              </a:ext>
            </a:extLst>
          </p:cNvPr>
          <p:cNvSpPr txBox="1"/>
          <p:nvPr/>
        </p:nvSpPr>
        <p:spPr>
          <a:xfrm>
            <a:off x="65960" y="6493633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48</a:t>
            </a:r>
            <a:endParaRPr lang="pt-BR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786B9-2506-DBED-6718-77F244D79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36695" cy="6904962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9D4EA1FA-07B9-53DE-F3EA-765C55AF1C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555" y="6422614"/>
            <a:ext cx="954136" cy="30159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E48457E-86A9-BCC1-341A-CF5D3A26E83E}"/>
              </a:ext>
            </a:extLst>
          </p:cNvPr>
          <p:cNvSpPr txBox="1"/>
          <p:nvPr/>
        </p:nvSpPr>
        <p:spPr>
          <a:xfrm>
            <a:off x="172926" y="6585708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FC861B-CE04-CC25-8469-F7DD27E7BB54}"/>
              </a:ext>
            </a:extLst>
          </p:cNvPr>
          <p:cNvSpPr txBox="1"/>
          <p:nvPr/>
        </p:nvSpPr>
        <p:spPr>
          <a:xfrm>
            <a:off x="532108" y="463066"/>
            <a:ext cx="43468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Plantar Para Não Faltar</a:t>
            </a:r>
          </a:p>
          <a:p>
            <a:pPr algn="just"/>
            <a:endParaRPr lang="pt-BR" dirty="0"/>
          </a:p>
        </p:txBody>
      </p:sp>
      <p:sp>
        <p:nvSpPr>
          <p:cNvPr id="7" name="Google Shape;266;g37ca138b818_0_414">
            <a:extLst>
              <a:ext uri="{FF2B5EF4-FFF2-40B4-BE49-F238E27FC236}">
                <a16:creationId xmlns:a16="http://schemas.microsoft.com/office/drawing/2014/main" id="{7E5A1223-35E6-5FD7-B279-5E8B3F538B2F}"/>
              </a:ext>
            </a:extLst>
          </p:cNvPr>
          <p:cNvSpPr/>
          <p:nvPr/>
        </p:nvSpPr>
        <p:spPr>
          <a:xfrm>
            <a:off x="172926" y="1743383"/>
            <a:ext cx="5750202" cy="467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23323" algn="just" defTabSz="1219170">
              <a:buClr>
                <a:srgbClr val="000000"/>
              </a:buClr>
              <a:buSzPts val="14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</a:t>
            </a:r>
            <a:r>
              <a:rPr lang="pt-BR" sz="1867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ncentivar o produtor rural a investir no </a:t>
            </a:r>
            <a:r>
              <a:rPr lang="pt-BR" sz="1867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plantio e manejo de florestas para uso múltiplo</a:t>
            </a:r>
            <a:r>
              <a:rPr lang="pt-BR" sz="1867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867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23323" algn="just" defTabSz="1219170">
              <a:buClr>
                <a:srgbClr val="000000"/>
              </a:buClr>
              <a:buSzPts val="1400"/>
              <a:buFont typeface="Poppins"/>
              <a:buChar char="➢"/>
            </a:pPr>
            <a:r>
              <a:rPr lang="pt-BR" sz="1867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Estímulo ao </a:t>
            </a:r>
            <a:r>
              <a:rPr lang="pt-BR" sz="1867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ILPF</a:t>
            </a:r>
            <a:r>
              <a:rPr lang="pt-BR" sz="1867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1219170" algn="just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23323" algn="just" defTabSz="1219170">
              <a:buClr>
                <a:srgbClr val="000000"/>
              </a:buClr>
              <a:buSzPts val="1400"/>
              <a:buFont typeface="Poppins"/>
              <a:buChar char="➢"/>
            </a:pPr>
            <a:r>
              <a:rPr lang="pt-BR" sz="1867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Inclusão dos pequenos e médios produtores e processadores de madeira.</a:t>
            </a:r>
            <a:endParaRPr sz="1867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algn="just" defTabSz="1219170">
              <a:buClr>
                <a:srgbClr val="000000"/>
              </a:buClr>
            </a:pPr>
            <a:endParaRPr sz="1867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23323" algn="just" defTabSz="1219170">
              <a:buClr>
                <a:srgbClr val="000000"/>
              </a:buClr>
              <a:buSzPts val="1400"/>
              <a:buFont typeface="Poppins"/>
              <a:buChar char="➢"/>
            </a:pPr>
            <a:r>
              <a:rPr lang="pt-BR" sz="1867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Pleno atendimento da demanda</a:t>
            </a:r>
            <a:r>
              <a:rPr lang="pt-BR" sz="1867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por madeira na Bahia.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algn="just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23323" algn="just" defTabSz="1219170">
              <a:buClr>
                <a:srgbClr val="000000"/>
              </a:buClr>
              <a:buSzPts val="1400"/>
              <a:buFont typeface="Poppins"/>
              <a:buChar char="➢"/>
            </a:pPr>
            <a:r>
              <a:rPr lang="pt-BR" sz="1867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Levar as informações e oportunidades de maior investimento e produção.</a:t>
            </a: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0436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d13af7128_1_5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7d13af7128_1_5"/>
          <p:cNvSpPr/>
          <p:nvPr/>
        </p:nvSpPr>
        <p:spPr>
          <a:xfrm>
            <a:off x="5393706" y="1374986"/>
            <a:ext cx="6406487" cy="507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pt-BR" sz="1867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Seminário de Produção Florestal </a:t>
            </a:r>
            <a:endParaRPr sz="1733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Maracás (setembro/2025) e Eunápolis (maio/2026).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Objetivo 2026 – Levar informações sobre a produção para as cidades-sede dos consórcios municipais baianos.</a:t>
            </a: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3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Reunir instituições parceiras (governos, sindicatos rurais etc.), atuais e futuros produtores (e processadores) de madeira, estudantes, pesquisadores, investidores, revendedores de madeira etc.</a:t>
            </a: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endParaRPr lang="pt-BR"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just" defTabSz="1219170">
              <a:buClr>
                <a:srgbClr val="000000"/>
              </a:buClr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Praças de Eucalipto</a:t>
            </a:r>
            <a:endParaRPr lang="pt-BR"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Mudas fornecidas pela ABAF.</a:t>
            </a: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Local, plantio e manutenção – compromisso das prefeituras.</a:t>
            </a: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Assistência técnica da Seagri.</a:t>
            </a: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r>
              <a:rPr lang="pt-BR" sz="173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Implantação de equipamentos para crianças e/ou ginástica com os parceiros locais.</a:t>
            </a:r>
          </a:p>
          <a:p>
            <a:pPr marL="609585" indent="-414856" algn="just" defTabSz="1219170">
              <a:buClr>
                <a:srgbClr val="000000"/>
              </a:buClr>
              <a:buSzPts val="1300"/>
              <a:buFont typeface="Poppins"/>
              <a:buChar char="➢"/>
            </a:pP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just"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19170" algn="just" defTabSz="1219170">
              <a:buClr>
                <a:srgbClr val="000000"/>
              </a:buClr>
              <a:buSzPts val="1200"/>
            </a:pP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37d13af7128_1_5"/>
          <p:cNvSpPr txBox="1"/>
          <p:nvPr/>
        </p:nvSpPr>
        <p:spPr>
          <a:xfrm>
            <a:off x="5436962" y="138461"/>
            <a:ext cx="6072489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700"/>
            </a:pPr>
            <a:r>
              <a:rPr lang="pt-BR" sz="3467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Plantar Para Não Faltar</a:t>
            </a:r>
            <a:endParaRPr sz="3467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5FDCF137-4F0E-52AD-D34D-2BA6D4F06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83" y="6300541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9DE595F-AE71-BDC2-E845-8677D563B538}"/>
              </a:ext>
            </a:extLst>
          </p:cNvPr>
          <p:cNvSpPr txBox="1"/>
          <p:nvPr/>
        </p:nvSpPr>
        <p:spPr>
          <a:xfrm>
            <a:off x="65959" y="6626049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17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887D8B-2642-7F13-448B-8440C458C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8"/>
            <a:ext cx="4981433" cy="66419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6CCEC0-086E-54E0-496C-7E3148F3332D}"/>
              </a:ext>
            </a:extLst>
          </p:cNvPr>
          <p:cNvSpPr txBox="1"/>
          <p:nvPr/>
        </p:nvSpPr>
        <p:spPr>
          <a:xfrm>
            <a:off x="1123624" y="371320"/>
            <a:ext cx="9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ea typeface="Calibri" panose="020F0502020204030204" pitchFamily="34" charset="0"/>
                <a:cs typeface="Calibri" panose="020F0502020204030204" pitchFamily="34" charset="0"/>
              </a:rPr>
              <a:t>Campanha “Floresta em fogo é problema de todos nós!”</a:t>
            </a:r>
          </a:p>
          <a:p>
            <a:pPr algn="just"/>
            <a:endParaRPr lang="pt-BR" sz="3200" b="1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50138E0-A5F6-7D6F-EF7B-43128B22E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99" y="6422613"/>
            <a:ext cx="954136" cy="3015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0FDBDC-DB11-7917-2A67-FFE127CF4DBE}"/>
              </a:ext>
            </a:extLst>
          </p:cNvPr>
          <p:cNvSpPr txBox="1"/>
          <p:nvPr/>
        </p:nvSpPr>
        <p:spPr>
          <a:xfrm>
            <a:off x="65960" y="6585708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EB584E0-EFB8-D795-6279-221A40F5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271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7E1CB95-2C11-B214-0AAE-96241D4C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1600" y="-38722"/>
            <a:ext cx="12293600" cy="6896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22CBE4-55DD-95C7-1954-A34EF301F7A7}"/>
              </a:ext>
            </a:extLst>
          </p:cNvPr>
          <p:cNvSpPr txBox="1"/>
          <p:nvPr/>
        </p:nvSpPr>
        <p:spPr>
          <a:xfrm>
            <a:off x="421148" y="2336393"/>
            <a:ext cx="562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rgbClr val="502E2C"/>
              </a:solidFill>
              <a:effectLst/>
              <a:latin typeface="Montserrat" pitchFamily="2" charset="77"/>
            </a:endParaRPr>
          </a:p>
          <a:p>
            <a:pPr algn="ctr"/>
            <a:endParaRPr lang="pt-BR" sz="2400" b="1" dirty="0">
              <a:solidFill>
                <a:srgbClr val="502E2C"/>
              </a:solidFill>
              <a:effectLst/>
              <a:latin typeface="Montserrat" pitchFamily="2" charset="77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75131D0-1D21-8338-81C5-8DE4F3793D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555" y="6422614"/>
            <a:ext cx="954136" cy="301594"/>
          </a:xfrm>
          <a:prstGeom prst="rect">
            <a:avLst/>
          </a:prstGeom>
        </p:spPr>
      </p:pic>
      <p:pic>
        <p:nvPicPr>
          <p:cNvPr id="3" name="Google Shape;331;g37cba7b2ef5_0_0">
            <a:extLst>
              <a:ext uri="{FF2B5EF4-FFF2-40B4-BE49-F238E27FC236}">
                <a16:creationId xmlns:a16="http://schemas.microsoft.com/office/drawing/2014/main" id="{547732B7-E8A2-C5F6-ED93-0AE896784726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02" y="331699"/>
            <a:ext cx="3050128" cy="1720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4;g37cba7b2ef5_0_0">
            <a:extLst>
              <a:ext uri="{FF2B5EF4-FFF2-40B4-BE49-F238E27FC236}">
                <a16:creationId xmlns:a16="http://schemas.microsoft.com/office/drawing/2014/main" id="{69E82246-A488-9650-2DFF-965A3B99AFD4}"/>
              </a:ext>
            </a:extLst>
          </p:cNvPr>
          <p:cNvSpPr txBox="1">
            <a:spLocks/>
          </p:cNvSpPr>
          <p:nvPr/>
        </p:nvSpPr>
        <p:spPr>
          <a:xfrm>
            <a:off x="421148" y="2637987"/>
            <a:ext cx="5725654" cy="40862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39532"/>
            </a:pPr>
            <a:r>
              <a:rPr lang="pt-BR" sz="7200" b="1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ABAF - Associação Baiana das Empresas de Base Florestal</a:t>
            </a:r>
          </a:p>
          <a:p>
            <a:pPr>
              <a:spcBef>
                <a:spcPts val="0"/>
              </a:spcBef>
              <a:buSzPct val="39532"/>
            </a:pPr>
            <a:endParaRPr lang="pt-BR" sz="64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endParaRPr lang="pt-BR" sz="64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r>
              <a:rPr lang="pt-BR" sz="6400" b="1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Wilson Andrade - Diretor Executivo</a:t>
            </a:r>
          </a:p>
          <a:p>
            <a:pPr>
              <a:spcBef>
                <a:spcPts val="0"/>
              </a:spcBef>
              <a:buSzPct val="39532"/>
            </a:pPr>
            <a:endParaRPr lang="pt-BR" sz="12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r>
              <a:rPr lang="pt-BR" sz="6400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(71) 3342-6102/ 98801-3000 / </a:t>
            </a:r>
            <a:r>
              <a:rPr lang="pt-BR" sz="6400" u="sng" dirty="0">
                <a:solidFill>
                  <a:schemeClr val="hlink"/>
                </a:solidFill>
                <a:ea typeface="Poppins"/>
                <a:cs typeface="Poppins"/>
                <a:sym typeface="Poppins"/>
                <a:hlinkClick r:id="rId5"/>
              </a:rPr>
              <a:t>wilsonandrade@terra.com.br</a:t>
            </a:r>
            <a:endParaRPr lang="pt-BR" sz="6400" u="sng" dirty="0">
              <a:solidFill>
                <a:schemeClr val="hlink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endParaRPr lang="pt-BR" sz="6400" b="1" u="sng" dirty="0">
              <a:solidFill>
                <a:schemeClr val="hlink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endParaRPr lang="pt-BR" sz="64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r>
              <a:rPr lang="pt-BR" sz="6400" b="1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Yara </a:t>
            </a:r>
            <a:r>
              <a:rPr lang="pt-BR" sz="6400" b="1" dirty="0" err="1">
                <a:solidFill>
                  <a:schemeClr val="tx1"/>
                </a:solidFill>
                <a:ea typeface="Poppins"/>
                <a:cs typeface="Poppins"/>
                <a:sym typeface="Poppins"/>
              </a:rPr>
              <a:t>Vasku</a:t>
            </a:r>
            <a:r>
              <a:rPr lang="pt-BR" sz="6400" b="1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 – Comunicação &amp; Projetos</a:t>
            </a:r>
          </a:p>
          <a:p>
            <a:pPr>
              <a:spcBef>
                <a:spcPts val="0"/>
              </a:spcBef>
              <a:buSzPct val="39532"/>
            </a:pPr>
            <a:endParaRPr lang="pt-BR" sz="12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r>
              <a:rPr lang="pt-BR" sz="6400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(71) 99119-7746 / </a:t>
            </a:r>
            <a:r>
              <a:rPr lang="pt-BR" sz="6400" dirty="0">
                <a:solidFill>
                  <a:schemeClr val="dk1"/>
                </a:solidFill>
                <a:ea typeface="Poppins"/>
                <a:cs typeface="Poppins"/>
                <a:sym typeface="Poppins"/>
                <a:hlinkClick r:id="rId6"/>
              </a:rPr>
              <a:t>comunicação@abaf.org.br</a:t>
            </a:r>
            <a:r>
              <a:rPr lang="pt-BR" sz="6400" dirty="0">
                <a:solidFill>
                  <a:schemeClr val="dk1"/>
                </a:solidFill>
                <a:ea typeface="Poppins"/>
                <a:cs typeface="Poppins"/>
                <a:sym typeface="Poppins"/>
              </a:rPr>
              <a:t> </a:t>
            </a:r>
          </a:p>
          <a:p>
            <a:pPr>
              <a:spcBef>
                <a:spcPts val="0"/>
              </a:spcBef>
              <a:buSzPct val="39532"/>
            </a:pPr>
            <a:endParaRPr lang="pt-BR" sz="6400" b="1" dirty="0">
              <a:solidFill>
                <a:schemeClr val="dk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endParaRPr lang="pt-BR" sz="64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r>
              <a:rPr lang="pt-BR" sz="6400" b="1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Andréia Marques – Administrativo &amp; Financeiro</a:t>
            </a:r>
          </a:p>
          <a:p>
            <a:pPr>
              <a:spcBef>
                <a:spcPts val="0"/>
              </a:spcBef>
              <a:buSzPct val="39532"/>
            </a:pPr>
            <a:endParaRPr lang="pt-BR" sz="1200" b="1" dirty="0">
              <a:solidFill>
                <a:schemeClr val="tx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39532"/>
            </a:pPr>
            <a:r>
              <a:rPr lang="pt-BR" sz="6400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(71) 98653-2661 </a:t>
            </a:r>
            <a:r>
              <a:rPr lang="pt-BR" sz="6400" dirty="0">
                <a:solidFill>
                  <a:schemeClr val="dk1"/>
                </a:solidFill>
                <a:ea typeface="Poppins"/>
                <a:cs typeface="Poppins"/>
                <a:sym typeface="Poppins"/>
              </a:rPr>
              <a:t>/ </a:t>
            </a:r>
            <a:r>
              <a:rPr lang="pt-BR" sz="6400" dirty="0">
                <a:solidFill>
                  <a:schemeClr val="dk1"/>
                </a:solidFill>
                <a:ea typeface="Poppins"/>
                <a:cs typeface="Poppins"/>
                <a:sym typeface="Poppins"/>
                <a:hlinkClick r:id="rId7"/>
              </a:rPr>
              <a:t>administrativo@abaf.org.br</a:t>
            </a:r>
            <a:r>
              <a:rPr lang="pt-BR" sz="6400" dirty="0">
                <a:solidFill>
                  <a:schemeClr val="dk1"/>
                </a:solidFill>
                <a:ea typeface="Poppins"/>
                <a:cs typeface="Poppins"/>
                <a:sym typeface="Poppins"/>
              </a:rPr>
              <a:t> </a:t>
            </a:r>
          </a:p>
          <a:p>
            <a:pPr>
              <a:spcBef>
                <a:spcPts val="0"/>
              </a:spcBef>
              <a:buSzPct val="39532"/>
            </a:pPr>
            <a:endParaRPr lang="pt-BR" sz="6400" b="1" dirty="0">
              <a:ea typeface="Poppins"/>
              <a:cs typeface="Poppins"/>
              <a:sym typeface="Poppins"/>
            </a:endParaRPr>
          </a:p>
          <a:p>
            <a:pPr algn="l">
              <a:spcBef>
                <a:spcPts val="0"/>
              </a:spcBef>
              <a:buSzPct val="142857"/>
            </a:pPr>
            <a:endParaRPr lang="pt-BR" sz="6400" b="1" dirty="0">
              <a:ea typeface="Poppins"/>
              <a:cs typeface="Poppins"/>
              <a:sym typeface="Poppins"/>
            </a:endParaRPr>
          </a:p>
          <a:p>
            <a:pPr algn="l">
              <a:spcBef>
                <a:spcPts val="0"/>
              </a:spcBef>
              <a:buSzPct val="142857"/>
            </a:pPr>
            <a:endParaRPr lang="pt-BR" sz="6400" b="1" dirty="0"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142857"/>
            </a:pPr>
            <a:r>
              <a:rPr lang="pt-BR" sz="6400" b="1" dirty="0">
                <a:solidFill>
                  <a:schemeClr val="tx1"/>
                </a:solidFill>
                <a:ea typeface="Poppins"/>
                <a:cs typeface="Poppins"/>
                <a:sym typeface="Poppins"/>
              </a:rPr>
              <a:t>www.abaf.org.br</a:t>
            </a:r>
            <a:endParaRPr lang="pt-BR" sz="64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algn="l">
              <a:spcBef>
                <a:spcPts val="0"/>
              </a:spcBef>
              <a:buSzPct val="142857"/>
            </a:pPr>
            <a:endParaRPr lang="pt-BR" b="1" dirty="0">
              <a:latin typeface="Poppins"/>
              <a:ea typeface="Poppins"/>
              <a:cs typeface="Poppins"/>
              <a:sym typeface="Poppins"/>
            </a:endParaRPr>
          </a:p>
          <a:p>
            <a:pPr algn="l">
              <a:spcBef>
                <a:spcPts val="0"/>
              </a:spcBef>
              <a:buSzPct val="142857"/>
            </a:pPr>
            <a:endParaRPr lang="pt-BR" b="1" dirty="0">
              <a:latin typeface="Poppins"/>
              <a:ea typeface="Poppins"/>
              <a:cs typeface="Poppins"/>
              <a:sym typeface="Poppins"/>
            </a:endParaRPr>
          </a:p>
          <a:p>
            <a:pPr algn="l">
              <a:spcBef>
                <a:spcPts val="0"/>
              </a:spcBef>
              <a:buSzPct val="142857"/>
            </a:pPr>
            <a:endParaRPr lang="pt-BR" b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spcBef>
                <a:spcPts val="0"/>
              </a:spcBef>
              <a:buSzPct val="142857"/>
            </a:pPr>
            <a:endParaRPr lang="pt-BR" b="1" dirty="0"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buSzPct val="142857"/>
            </a:pPr>
            <a:endParaRPr lang="pt-BR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9750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46CC-4035-849A-9B78-9245F4C6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3AF8B-5A50-D738-A447-35482CDE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"/>
            <a:ext cx="12237231" cy="6856411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719FDE3A-BE60-9F20-BC92-596F7113038B}"/>
              </a:ext>
            </a:extLst>
          </p:cNvPr>
          <p:cNvSpPr txBox="1"/>
          <p:nvPr/>
        </p:nvSpPr>
        <p:spPr>
          <a:xfrm>
            <a:off x="6291618" y="1143180"/>
            <a:ext cx="5363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buSzPts val="1800"/>
            </a:pPr>
            <a:r>
              <a:rPr lang="pt-BR" sz="1600" b="1" kern="0" dirty="0">
                <a:ea typeface="Poppins"/>
                <a:cs typeface="Poppins"/>
                <a:sym typeface="Poppins"/>
              </a:rPr>
              <a:t>Desde 2004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, a Associação Baiana das Empresas de Base Florestal (ABAF) contribui para que o setor que representa se desenvolva sobre bases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ESG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. </a:t>
            </a:r>
          </a:p>
          <a:p>
            <a:pPr algn="just" defTabSz="1219170">
              <a:buClr>
                <a:srgbClr val="000000"/>
              </a:buClr>
              <a:buSzPts val="1800"/>
            </a:pPr>
            <a:endParaRPr lang="pt-BR" sz="1600" kern="0" dirty="0"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800"/>
            </a:pPr>
            <a:r>
              <a:rPr lang="pt-BR" sz="1600" kern="0" dirty="0">
                <a:ea typeface="Poppins"/>
                <a:cs typeface="Poppins"/>
                <a:sym typeface="Poppins"/>
              </a:rPr>
              <a:t>A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força da ABAF 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vem da participação das empresas associadas e das associações regionais em cada polo produtor do estado. Sintonia com as estaduais florestais e Ibá.</a:t>
            </a:r>
          </a:p>
          <a:p>
            <a:pPr algn="just" defTabSz="1219170">
              <a:buClr>
                <a:srgbClr val="000000"/>
              </a:buClr>
              <a:buSzPts val="1800"/>
            </a:pPr>
            <a:endParaRPr lang="pt-BR" sz="1600" kern="0" dirty="0"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800"/>
            </a:pPr>
            <a:r>
              <a:rPr lang="pt-BR" sz="1600" kern="0" dirty="0">
                <a:ea typeface="Poppins"/>
                <a:cs typeface="Poppins"/>
                <a:sym typeface="Poppins"/>
              </a:rPr>
              <a:t>Um dos principais objetivos: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maior integração de pequenos e médios 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produtores – e processadores – de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madeira plantada para uso múltiplo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. </a:t>
            </a:r>
          </a:p>
          <a:p>
            <a:pPr algn="just" defTabSz="1219170">
              <a:buClr>
                <a:srgbClr val="000000"/>
              </a:buClr>
              <a:buSzPts val="1800"/>
            </a:pPr>
            <a:endParaRPr lang="pt-BR" sz="1600" kern="0" dirty="0"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800"/>
            </a:pPr>
            <a:r>
              <a:rPr lang="pt-BR" sz="1600" kern="0" dirty="0">
                <a:ea typeface="Poppins"/>
                <a:cs typeface="Poppins"/>
                <a:sym typeface="Poppins"/>
              </a:rPr>
              <a:t>A ABAF fomenta a pesquisa, investe na coleta e tabulação de dados, a exemplo do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relatório Bahia Florestal 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– lançado a cada dois anos (disponível no site: abaf.org.br).</a:t>
            </a:r>
          </a:p>
          <a:p>
            <a:pPr algn="just" defTabSz="1219170">
              <a:buClr>
                <a:srgbClr val="000000"/>
              </a:buClr>
              <a:buSzPts val="1800"/>
            </a:pPr>
            <a:endParaRPr lang="pt-BR" sz="1600" kern="0" dirty="0"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200"/>
            </a:pPr>
            <a:r>
              <a:rPr lang="pt-BR" sz="1600" kern="0" dirty="0">
                <a:ea typeface="Poppins"/>
                <a:cs typeface="Poppins"/>
                <a:sym typeface="Poppins"/>
              </a:rPr>
              <a:t>Promove a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diversificação e a sustentabilidade </a:t>
            </a:r>
            <a:r>
              <a:rPr lang="pt-BR" sz="1600" kern="0" dirty="0">
                <a:ea typeface="Poppins"/>
                <a:cs typeface="Poppins"/>
                <a:sym typeface="Poppins"/>
              </a:rPr>
              <a:t>das atividades florestais e a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juda a diversificar e desconcentrar a economia.</a:t>
            </a:r>
            <a:endParaRPr lang="pt-BR" sz="1600" kern="0" dirty="0"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200"/>
            </a:pPr>
            <a:endParaRPr lang="pt-BR" sz="1600" b="1" kern="0" dirty="0">
              <a:ea typeface="Poppins"/>
              <a:cs typeface="Poppins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200"/>
            </a:pPr>
            <a:r>
              <a:rPr lang="pt-BR" sz="1600" kern="0" dirty="0">
                <a:ea typeface="Poppins"/>
                <a:cs typeface="Poppins"/>
                <a:sym typeface="Poppins"/>
              </a:rPr>
              <a:t>Estímulo ao sistema </a:t>
            </a:r>
            <a:r>
              <a:rPr lang="pt-BR" sz="1600" b="1" kern="0" dirty="0">
                <a:ea typeface="Poppins"/>
                <a:cs typeface="Poppins"/>
                <a:sym typeface="Poppins"/>
              </a:rPr>
              <a:t>Integração Lavoura, Pecuária e Floresta (ILPF) e à recuperação de áreas degradadas.</a:t>
            </a:r>
            <a:endParaRPr lang="pt-BR" sz="1600" kern="0" dirty="0">
              <a:ea typeface="Poppins"/>
              <a:cs typeface="Poppins"/>
              <a:sym typeface="Poppins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439DE2D6-21CB-6122-C92A-905D935F7F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555" y="6422614"/>
            <a:ext cx="954136" cy="3015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77D2D6-DB5B-F5FE-5314-9C04D1823E8A}"/>
              </a:ext>
            </a:extLst>
          </p:cNvPr>
          <p:cNvSpPr txBox="1"/>
          <p:nvPr/>
        </p:nvSpPr>
        <p:spPr>
          <a:xfrm>
            <a:off x="65960" y="6573411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02</a:t>
            </a:r>
          </a:p>
        </p:txBody>
      </p:sp>
      <p:sp>
        <p:nvSpPr>
          <p:cNvPr id="3" name="Google Shape;63;p2">
            <a:extLst>
              <a:ext uri="{FF2B5EF4-FFF2-40B4-BE49-F238E27FC236}">
                <a16:creationId xmlns:a16="http://schemas.microsoft.com/office/drawing/2014/main" id="{E5900999-B802-701A-880C-667E7153AA5B}"/>
              </a:ext>
            </a:extLst>
          </p:cNvPr>
          <p:cNvSpPr txBox="1"/>
          <p:nvPr/>
        </p:nvSpPr>
        <p:spPr>
          <a:xfrm>
            <a:off x="6291618" y="175778"/>
            <a:ext cx="3263333" cy="79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4200"/>
            </a:pPr>
            <a:r>
              <a:rPr lang="pt-BR" sz="40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Sobre a ABAF</a:t>
            </a:r>
            <a:endParaRPr sz="4000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</p:spTree>
    <p:extLst>
      <p:ext uri="{BB962C8B-B14F-4D97-AF65-F5344CB8AC3E}">
        <p14:creationId xmlns:p14="http://schemas.microsoft.com/office/powerpoint/2010/main" val="268806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bb8f6bde3_0_34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099A26-DD3A-54F6-0A6F-5D13D5355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504" y="526179"/>
            <a:ext cx="12038496" cy="53092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8FD0760-A214-9F2C-1718-D427E6BC5EA6}"/>
              </a:ext>
            </a:extLst>
          </p:cNvPr>
          <p:cNvSpPr txBox="1"/>
          <p:nvPr/>
        </p:nvSpPr>
        <p:spPr>
          <a:xfrm>
            <a:off x="0" y="6634833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03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BD702640-F292-694B-CE59-2FD026DCBF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441" y="6301824"/>
            <a:ext cx="954136" cy="301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 title="floresta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833" y="-11"/>
            <a:ext cx="43161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431422" y="1209689"/>
            <a:ext cx="6897425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Diminui a pressão sobre as matas nativas.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Planta 2 milhões de árvores todos os dias no Brasil. </a:t>
            </a: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Na Bahia são 290 mil!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Brasil: 17,2 milhões de hectares. 10,2 milhões de hectares produtivos + 7 milhões de hectares destinados para conservação. 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Bahia: 1,1 milhão hectares. 700 mil hectares de produção + 400 mil hectares de preservação.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Área florestal </a:t>
            </a: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certificada</a:t>
            </a: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(FSC – </a:t>
            </a:r>
            <a:r>
              <a:rPr lang="pt-BR" kern="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Cerflor</a:t>
            </a: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).</a:t>
            </a: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Esta área plantada corresponde a pouco mais de 1% do território do país = 98% de toda a madeira produzida para fins industriais. 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plantios florestais são feitos em áreas já antropizadas, com zero desmatamento. 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sldNum" idx="12"/>
          </p:nvPr>
        </p:nvSpPr>
        <p:spPr>
          <a:xfrm>
            <a:off x="11309177" y="-1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defTabSz="1219170"/>
            <a:fld id="{00000000-1234-1234-1234-123412341234}" type="slidenum">
              <a:rPr lang="pt-BR" kern="0">
                <a:solidFill>
                  <a:srgbClr val="595959"/>
                </a:solidFill>
              </a:rPr>
              <a:pPr defTabSz="1219170"/>
              <a:t>4</a:t>
            </a:fld>
            <a:endParaRPr kern="0">
              <a:solidFill>
                <a:srgbClr val="595959"/>
              </a:solidFill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B9277E8-B095-1987-D291-78E808C22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904" y="6356798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19A1910-3AC8-4C41-E265-55941A3A1DDE}"/>
              </a:ext>
            </a:extLst>
          </p:cNvPr>
          <p:cNvSpPr txBox="1"/>
          <p:nvPr/>
        </p:nvSpPr>
        <p:spPr>
          <a:xfrm>
            <a:off x="65960" y="6633866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04</a:t>
            </a:r>
          </a:p>
        </p:txBody>
      </p:sp>
      <p:sp>
        <p:nvSpPr>
          <p:cNvPr id="4" name="Google Shape;113;g37bb8f6bde3_0_47">
            <a:extLst>
              <a:ext uri="{FF2B5EF4-FFF2-40B4-BE49-F238E27FC236}">
                <a16:creationId xmlns:a16="http://schemas.microsoft.com/office/drawing/2014/main" id="{59452D7C-557F-EDF5-9C97-36E8B25FB3E1}"/>
              </a:ext>
            </a:extLst>
          </p:cNvPr>
          <p:cNvSpPr txBox="1"/>
          <p:nvPr/>
        </p:nvSpPr>
        <p:spPr>
          <a:xfrm>
            <a:off x="165968" y="333948"/>
            <a:ext cx="7385717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200"/>
            </a:pPr>
            <a:r>
              <a:rPr lang="pt-BR" sz="33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Vantagens ambientais do setor florestal</a:t>
            </a:r>
            <a:endParaRPr sz="3300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bb8f6bde3_0_0"/>
          <p:cNvSpPr txBox="1"/>
          <p:nvPr/>
        </p:nvSpPr>
        <p:spPr>
          <a:xfrm>
            <a:off x="4111699" y="1727377"/>
            <a:ext cx="79940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Recuperação de </a:t>
            </a: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áreas degradadas - na Bahia são 4 milhões de hectares.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Incentivo ao </a:t>
            </a: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Plano ABC</a:t>
            </a: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/</a:t>
            </a: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ILPF.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Gera e tem excedente de energia.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Produz mais com menos.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Contribui para a mitigação de mudanças climáticas.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Técnica de mosaico – </a:t>
            </a: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corredores ecológicos</a:t>
            </a: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Solo fértil, cuidado com a água e na preservação da biodiversidade.</a:t>
            </a: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895335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Produção de bioprodutos </a:t>
            </a:r>
            <a:r>
              <a:rPr lang="pt-BR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(em substituição aos fósseis).</a:t>
            </a: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pic>
        <p:nvPicPr>
          <p:cNvPr id="90" name="Google Shape;90;g37bb8f6bde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16"/>
            <a:ext cx="3803761" cy="253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7bb8f6bde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41349"/>
            <a:ext cx="3803800" cy="25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7bb8f6bde3_0_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" y="4734200"/>
            <a:ext cx="3803767" cy="21237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7bb8f6bde3_0_0"/>
          <p:cNvSpPr/>
          <p:nvPr/>
        </p:nvSpPr>
        <p:spPr>
          <a:xfrm>
            <a:off x="14448" y="6702981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7bb8f6bde3_0_0"/>
          <p:cNvSpPr txBox="1"/>
          <p:nvPr/>
        </p:nvSpPr>
        <p:spPr>
          <a:xfrm>
            <a:off x="4485788" y="687757"/>
            <a:ext cx="6693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200"/>
            </a:pPr>
            <a:r>
              <a:rPr lang="pt-BR" sz="3333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Florestas plantadas preservam florestas nativas</a:t>
            </a:r>
            <a:endParaRPr sz="3333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5334C8-DBEA-481A-AC15-A5C7625E8491}"/>
              </a:ext>
            </a:extLst>
          </p:cNvPr>
          <p:cNvSpPr txBox="1"/>
          <p:nvPr/>
        </p:nvSpPr>
        <p:spPr>
          <a:xfrm>
            <a:off x="14448" y="6649281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05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C0545B97-E873-12D9-F823-051AFB50CB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85" y="6277123"/>
            <a:ext cx="954136" cy="3015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3F9A14-55F9-4982-A0D5-316A26647CCB}"/>
              </a:ext>
            </a:extLst>
          </p:cNvPr>
          <p:cNvSpPr txBox="1"/>
          <p:nvPr/>
        </p:nvSpPr>
        <p:spPr>
          <a:xfrm>
            <a:off x="9321421" y="52915"/>
            <a:ext cx="278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9985" indent="-253994" algn="ctr" defTabSz="1219170">
              <a:buClr>
                <a:srgbClr val="000000"/>
              </a:buClr>
            </a:pPr>
            <a:r>
              <a:rPr lang="pt-BR" b="1" kern="0" dirty="0">
                <a:solidFill>
                  <a:srgbClr val="698C3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Vantagens ambientais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d02871ac8_0_11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7d02871ac8_0_11"/>
          <p:cNvSpPr txBox="1"/>
          <p:nvPr/>
        </p:nvSpPr>
        <p:spPr>
          <a:xfrm>
            <a:off x="202200" y="290133"/>
            <a:ext cx="58938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4200"/>
            </a:pPr>
            <a:r>
              <a:rPr lang="pt-BR" sz="3600" b="1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Áreas degradadas -  </a:t>
            </a:r>
          </a:p>
          <a:p>
            <a:pPr>
              <a:buClr>
                <a:srgbClr val="000000"/>
              </a:buClr>
              <a:buSzPts val="4200"/>
            </a:pPr>
            <a:r>
              <a:rPr lang="pt-BR" sz="3600" b="1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Sul Baiano</a:t>
            </a:r>
            <a:endParaRPr lang="pt-BR" sz="1600" b="1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289" name="Google Shape;289;g37d02871ac8_0_11"/>
          <p:cNvSpPr txBox="1"/>
          <p:nvPr/>
        </p:nvSpPr>
        <p:spPr>
          <a:xfrm>
            <a:off x="251592" y="1713621"/>
            <a:ext cx="2723619" cy="2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2000" b="1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Bahia: 4 milhões de hectares </a:t>
            </a: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áreas degradadas (pasto em baixa qualidade).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>
              <a:buClr>
                <a:schemeClr val="dk1"/>
              </a:buClr>
              <a:buSzPts val="11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17614B-FEB0-4F9B-A9BF-6FB7CA50AF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853" y="40064"/>
            <a:ext cx="7097147" cy="6347088"/>
          </a:xfrm>
          <a:prstGeom prst="rect">
            <a:avLst/>
          </a:prstGeom>
        </p:spPr>
      </p:pic>
      <p:sp>
        <p:nvSpPr>
          <p:cNvPr id="4" name="Google Shape;300;g37d13af7128_1_25">
            <a:extLst>
              <a:ext uri="{FF2B5EF4-FFF2-40B4-BE49-F238E27FC236}">
                <a16:creationId xmlns:a16="http://schemas.microsoft.com/office/drawing/2014/main" id="{D47BFC78-3F29-440D-AEFA-05B0B6E6B606}"/>
              </a:ext>
            </a:extLst>
          </p:cNvPr>
          <p:cNvSpPr txBox="1"/>
          <p:nvPr/>
        </p:nvSpPr>
        <p:spPr>
          <a:xfrm>
            <a:off x="251593" y="5787876"/>
            <a:ext cx="5128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1400" b="1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Informações (</a:t>
            </a:r>
            <a:r>
              <a:rPr lang="pt-BR" sz="1400" b="1" dirty="0" err="1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Canopy</a:t>
            </a:r>
            <a:r>
              <a:rPr lang="pt-BR" sz="1400" b="1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) </a:t>
            </a:r>
            <a:r>
              <a:rPr lang="pt-BR" sz="14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geradas a partir da classificação automática de imagens de satélite, com base de dados do </a:t>
            </a:r>
            <a:r>
              <a:rPr lang="pt-BR" sz="1400" b="1" dirty="0" err="1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MapBiomas</a:t>
            </a:r>
            <a:r>
              <a:rPr lang="pt-BR" sz="14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sz="1400" dirty="0">
              <a:solidFill>
                <a:schemeClr val="dk1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algn="ctr"/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149741-3B52-433C-B93D-5FDF69B6A3C5}"/>
              </a:ext>
            </a:extLst>
          </p:cNvPr>
          <p:cNvSpPr txBox="1"/>
          <p:nvPr/>
        </p:nvSpPr>
        <p:spPr>
          <a:xfrm>
            <a:off x="172926" y="6585708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06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03269AC-ECE4-0273-605F-19350891B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85" y="6277123"/>
            <a:ext cx="954136" cy="301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d13af7128_1_25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7d13af7128_1_25"/>
          <p:cNvSpPr txBox="1"/>
          <p:nvPr/>
        </p:nvSpPr>
        <p:spPr>
          <a:xfrm>
            <a:off x="165212" y="146835"/>
            <a:ext cx="386681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4200"/>
            </a:pPr>
            <a:r>
              <a:rPr lang="pt-BR" sz="3600" b="1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Áreas degradadas -  </a:t>
            </a:r>
            <a:endParaRPr sz="3600" b="1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  <a:p>
            <a:pPr>
              <a:buClr>
                <a:srgbClr val="000000"/>
              </a:buClr>
              <a:buSzPts val="4200"/>
            </a:pPr>
            <a:r>
              <a:rPr lang="pt-BR" sz="3600" b="1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Sul Baiano</a:t>
            </a:r>
            <a:endParaRPr sz="3600" b="1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39A5C8-687D-72F2-4D0E-0543907B87BF}"/>
              </a:ext>
            </a:extLst>
          </p:cNvPr>
          <p:cNvSpPr txBox="1"/>
          <p:nvPr/>
        </p:nvSpPr>
        <p:spPr>
          <a:xfrm>
            <a:off x="172926" y="6585708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07</a:t>
            </a: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89146B8F-D5AC-CD54-C2C7-C6D8E1085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85" y="6277123"/>
            <a:ext cx="954136" cy="301594"/>
          </a:xfrm>
          <a:prstGeom prst="rect">
            <a:avLst/>
          </a:prstGeom>
        </p:spPr>
      </p:pic>
      <p:sp>
        <p:nvSpPr>
          <p:cNvPr id="7" name="Google Shape;289;g37d02871ac8_0_11">
            <a:extLst>
              <a:ext uri="{FF2B5EF4-FFF2-40B4-BE49-F238E27FC236}">
                <a16:creationId xmlns:a16="http://schemas.microsoft.com/office/drawing/2014/main" id="{C04B5233-B059-8565-FD72-B7D63E3B2BD3}"/>
              </a:ext>
            </a:extLst>
          </p:cNvPr>
          <p:cNvSpPr txBox="1"/>
          <p:nvPr/>
        </p:nvSpPr>
        <p:spPr>
          <a:xfrm>
            <a:off x="251593" y="1713620"/>
            <a:ext cx="3695912" cy="15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20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Nos</a:t>
            </a:r>
            <a:r>
              <a:rPr lang="pt-BR" sz="2000" b="1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70 municípios de interesse</a:t>
            </a:r>
            <a:r>
              <a:rPr lang="pt-BR" sz="20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: 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340 mil de hectares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pt-BR" sz="2000" dirty="0"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289;g37d02871ac8_0_11">
            <a:extLst>
              <a:ext uri="{FF2B5EF4-FFF2-40B4-BE49-F238E27FC236}">
                <a16:creationId xmlns:a16="http://schemas.microsoft.com/office/drawing/2014/main" id="{D218B30F-8CF3-DAFA-2908-D66CF9F5F763}"/>
              </a:ext>
            </a:extLst>
          </p:cNvPr>
          <p:cNvSpPr txBox="1"/>
          <p:nvPr/>
        </p:nvSpPr>
        <p:spPr>
          <a:xfrm>
            <a:off x="1397378" y="6049294"/>
            <a:ext cx="3352289" cy="6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13 municípios com mais área degradada</a:t>
            </a:r>
            <a:r>
              <a:rPr lang="pt-BR" sz="14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08C60C-CE96-5A26-52EB-F3383EA960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645" y="181078"/>
            <a:ext cx="6237026" cy="64958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24228-B497-2CA4-4987-DE1BFC872C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197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E9883-A20E-4E89-2706-6FB5A4321F20}"/>
              </a:ext>
            </a:extLst>
          </p:cNvPr>
          <p:cNvSpPr txBox="1"/>
          <p:nvPr/>
        </p:nvSpPr>
        <p:spPr>
          <a:xfrm>
            <a:off x="950166" y="628729"/>
            <a:ext cx="1061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SzPts val="4200"/>
            </a:pPr>
            <a:r>
              <a:rPr lang="pt-BR" sz="5400" b="1" kern="0" dirty="0">
                <a:solidFill>
                  <a:schemeClr val="bg1"/>
                </a:solidFill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Estoque de carbono - setor florestal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E00514DD-E138-045B-F23D-37FA14A167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555" y="6422614"/>
            <a:ext cx="954136" cy="30159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69B1DD-64D1-7E65-B195-880DE60260A9}"/>
              </a:ext>
            </a:extLst>
          </p:cNvPr>
          <p:cNvSpPr txBox="1"/>
          <p:nvPr/>
        </p:nvSpPr>
        <p:spPr>
          <a:xfrm>
            <a:off x="172926" y="6585708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08</a:t>
            </a:r>
          </a:p>
        </p:txBody>
      </p:sp>
      <p:graphicFrame>
        <p:nvGraphicFramePr>
          <p:cNvPr id="15" name="Google Shape;103;g37bb8f6bde3_0_15">
            <a:extLst>
              <a:ext uri="{FF2B5EF4-FFF2-40B4-BE49-F238E27FC236}">
                <a16:creationId xmlns:a16="http://schemas.microsoft.com/office/drawing/2014/main" id="{078881BE-D974-939B-2F75-B130A6204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554270"/>
              </p:ext>
            </p:extLst>
          </p:nvPr>
        </p:nvGraphicFramePr>
        <p:xfrm>
          <a:off x="416273" y="2798102"/>
          <a:ext cx="7840624" cy="32382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1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Bahia</a:t>
                      </a:r>
                      <a:endParaRPr sz="19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Área plantada (hectares)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10,2 milhões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 mil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8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Área preservada (hectares)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milhões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mil</a:t>
                      </a:r>
                      <a:endParaRPr sz="19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(área/hectares)</a:t>
                      </a:r>
                      <a:endParaRPr sz="19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17,2 milhões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 milhão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8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Estoque de carbono (toneladas de CO2eq)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 bilhões</a:t>
                      </a:r>
                      <a:endParaRPr sz="19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 milhões</a:t>
                      </a:r>
                      <a:endParaRPr sz="1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129;g37ca138b818_1_0">
            <a:extLst>
              <a:ext uri="{FF2B5EF4-FFF2-40B4-BE49-F238E27FC236}">
                <a16:creationId xmlns:a16="http://schemas.microsoft.com/office/drawing/2014/main" id="{F7E7B6C9-56ED-7140-27F3-9931B9A47563}"/>
              </a:ext>
            </a:extLst>
          </p:cNvPr>
          <p:cNvSpPr txBox="1"/>
          <p:nvPr/>
        </p:nvSpPr>
        <p:spPr>
          <a:xfrm>
            <a:off x="8464893" y="4278206"/>
            <a:ext cx="3310834" cy="19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79988" indent="-253994" defTabSz="1219170">
              <a:buClr>
                <a:srgbClr val="000000"/>
              </a:buClr>
              <a:buSzPts val="1200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203195" algn="just" defTabSz="1219170">
              <a:buClr>
                <a:srgbClr val="000000"/>
              </a:buClr>
              <a:buSzPts val="1200"/>
            </a:pPr>
            <a:r>
              <a:rPr lang="pt-BR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produtos de base florestal (móveis, madeira serrada, papel, têxteis etc.) mantêm o carbono estocado, o que representa uma vantagem significativa perante outros bens de consumo.</a:t>
            </a: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609585" indent="-406390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endParaRPr lang="pt-BR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203195" algn="just" defTabSz="1219170">
              <a:buClr>
                <a:srgbClr val="000000"/>
              </a:buClr>
              <a:buSzPts val="1200"/>
            </a:pPr>
            <a:endParaRPr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algn="just" defTabSz="1219170">
              <a:buClr>
                <a:srgbClr val="000000"/>
              </a:buClr>
              <a:buSzPts val="1000"/>
            </a:pPr>
            <a:endParaRPr lang="pt-BR" sz="1333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19170" algn="just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2285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bb8f6bde3_0_47"/>
          <p:cNvSpPr/>
          <p:nvPr/>
        </p:nvSpPr>
        <p:spPr>
          <a:xfrm>
            <a:off x="0" y="6688533"/>
            <a:ext cx="12192000" cy="169600"/>
          </a:xfrm>
          <a:prstGeom prst="rect">
            <a:avLst/>
          </a:prstGeom>
          <a:gradFill>
            <a:gsLst>
              <a:gs pos="0">
                <a:srgbClr val="78A742"/>
              </a:gs>
              <a:gs pos="100000">
                <a:srgbClr val="004827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7bb8f6bde3_0_47"/>
          <p:cNvSpPr txBox="1"/>
          <p:nvPr/>
        </p:nvSpPr>
        <p:spPr>
          <a:xfrm>
            <a:off x="3700088" y="255865"/>
            <a:ext cx="749640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200"/>
            </a:pPr>
            <a:r>
              <a:rPr lang="pt-BR" sz="3300" b="1" kern="0" dirty="0">
                <a:latin typeface="Calibri" panose="020F0502020204030204" pitchFamily="34" charset="0"/>
                <a:ea typeface="Poppins Black"/>
                <a:cs typeface="Calibri" panose="020F0502020204030204" pitchFamily="34" charset="0"/>
                <a:sym typeface="Poppins Black"/>
              </a:rPr>
              <a:t>Vantagens econômicas do setor na Bahia </a:t>
            </a:r>
            <a:endParaRPr sz="3300" b="1" kern="0" dirty="0">
              <a:latin typeface="Calibri" panose="020F0502020204030204" pitchFamily="34" charset="0"/>
              <a:ea typeface="Poppins Black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115" name="Google Shape;115;g37bb8f6bde3_0_47"/>
          <p:cNvSpPr txBox="1"/>
          <p:nvPr/>
        </p:nvSpPr>
        <p:spPr>
          <a:xfrm>
            <a:off x="3168906" y="1861270"/>
            <a:ext cx="4279384" cy="436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59990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Produção em 5 polos regionais </a:t>
            </a: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desconcentração da economia: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599985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Sul/Extremo sul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599985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Litoral norte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599985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Sudoeste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599985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Oeste</a:t>
            </a:r>
          </a:p>
          <a:p>
            <a:pPr marL="599985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Maracás (</a:t>
            </a:r>
            <a:r>
              <a:rPr lang="pt-BR" sz="1600" i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em formação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)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599985" indent="-253994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359990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A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cadeia produtiva de madeira na Bahia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 é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composta 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por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1.600 empresas cadastradas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: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Papel&amp;celulose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  </a:t>
            </a: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Indústria madeireira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Móveis 	</a:t>
            </a: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Energia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Ferro-Ligas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Silvicultura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Carvão vegetal</a:t>
            </a:r>
          </a:p>
          <a:p>
            <a:pPr marL="599985" lvl="1" indent="-355591" defTabSz="1219170">
              <a:buClr>
                <a:srgbClr val="000000"/>
              </a:buClr>
              <a:buSzPts val="1200"/>
              <a:buFont typeface="Poppins Light"/>
              <a:buChar char="➢"/>
            </a:pP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359990" indent="-239993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Investimento 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de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R$ 1 bilhão por ano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 </a:t>
            </a:r>
          </a:p>
          <a:p>
            <a:pPr marL="359990" indent="-239993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(</a:t>
            </a:r>
            <a:r>
              <a:rPr lang="pt-BR" sz="1600" i="1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sem considerar novas fábricas ou ampliações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).</a:t>
            </a:r>
          </a:p>
          <a:p>
            <a:pPr marL="244394" lvl="1" defTabSz="1219170">
              <a:buClr>
                <a:srgbClr val="000000"/>
              </a:buClr>
              <a:buSzPts val="1200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	</a:t>
            </a:r>
            <a:r>
              <a:rPr lang="pt-BR" sz="1600" kern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	        </a:t>
            </a:r>
            <a:endParaRPr sz="1600" kern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1219170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467" kern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609585" defTabSz="1219170">
              <a:buClr>
                <a:srgbClr val="000000"/>
              </a:buClr>
            </a:pPr>
            <a:endParaRPr sz="1467" kern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7" name="Google Shape;117;g37bb8f6bde3_0_47"/>
          <p:cNvSpPr txBox="1"/>
          <p:nvPr/>
        </p:nvSpPr>
        <p:spPr>
          <a:xfrm>
            <a:off x="7792111" y="1971675"/>
            <a:ext cx="4461012" cy="390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219170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59990" indent="-239993" algn="just" defTabSz="1219170">
              <a:buClr>
                <a:srgbClr val="000000"/>
              </a:buClr>
            </a:pP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59990" indent="-239993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Abastece diversos outros setores </a:t>
            </a: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indent="-239993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(mais de 5 mil produtos)</a:t>
            </a:r>
            <a:endParaRPr sz="1600" b="1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Construção civil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Metalurgia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Papel&amp;celulose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Aquecimento de grãos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Móveis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Energia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Madeira serrada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lvl="1" indent="-341590" algn="just" defTabSz="1219170">
              <a:buClr>
                <a:srgbClr val="000000"/>
              </a:buClr>
              <a:buSzPts val="1200"/>
              <a:buFont typeface="Noto Sans Symbol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Têxtil etc.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indent="-239993" algn="just" defTabSz="1219170">
              <a:buClr>
                <a:srgbClr val="000000"/>
              </a:buClr>
              <a:buSzPts val="1100"/>
            </a:pP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indent="-239993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Entre os </a:t>
            </a: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primeiros setores exportadores</a:t>
            </a: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359990" lvl="1" indent="-341590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US$ 2 bi   </a:t>
            </a:r>
          </a:p>
          <a:p>
            <a:pPr marL="359990" lvl="1" indent="-341590" defTabSz="1219170">
              <a:buClr>
                <a:srgbClr val="000000"/>
              </a:buClr>
              <a:buSzPts val="1200"/>
              <a:buFont typeface="Poppins Light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17%</a:t>
            </a: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marL="359990" indent="-239993" defTabSz="1219170">
              <a:buClr>
                <a:srgbClr val="000000"/>
              </a:buClr>
              <a:buSzPts val="1200"/>
            </a:pP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359990" indent="-239993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6% do PIB e 5,5% dos impostos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 gerados.</a:t>
            </a:r>
          </a:p>
          <a:p>
            <a:pPr marL="359990" indent="-239993" defTabSz="1219170">
              <a:buClr>
                <a:srgbClr val="000000"/>
              </a:buClr>
            </a:pPr>
            <a:endParaRPr lang="pt-BR"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479988" indent="-253994" algn="just" defTabSz="1219170">
              <a:buClr>
                <a:srgbClr val="000000"/>
              </a:buClr>
            </a:pPr>
            <a:r>
              <a:rPr lang="pt-B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Produtividade: </a:t>
            </a:r>
          </a:p>
          <a:p>
            <a:pPr marL="479988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Brasil: 36 m³/ha/ano</a:t>
            </a:r>
          </a:p>
          <a:p>
            <a:pPr marL="479988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Bahia 32 m³/ha/ano </a:t>
            </a:r>
          </a:p>
          <a:p>
            <a:pPr marL="479988" lvl="1" indent="-355591" algn="just" defTabSz="1219170">
              <a:buClr>
                <a:srgbClr val="000000"/>
              </a:buClr>
              <a:buSzPts val="1200"/>
              <a:buFont typeface="Poppins"/>
              <a:buChar char="➢"/>
            </a:pP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Concorrentes: abaixo de 20 m³/ha/ano</a:t>
            </a:r>
            <a:r>
              <a:rPr lang="pt-BR" sz="1600" kern="0" dirty="0">
                <a:solidFill>
                  <a:srgbClr val="000000"/>
                </a:solidFill>
                <a:latin typeface="Calibri" panose="020F0502020204030204" pitchFamily="34" charset="0"/>
                <a:ea typeface="Poppins Light"/>
                <a:cs typeface="Calibri" panose="020F0502020204030204" pitchFamily="34" charset="0"/>
                <a:sym typeface="Poppins Light"/>
              </a:rPr>
              <a:t>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359990" indent="-239993"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Calibri" panose="020F0502020204030204" pitchFamily="34" charset="0"/>
              <a:ea typeface="Poppins Light"/>
              <a:cs typeface="Calibri" panose="020F0502020204030204" pitchFamily="34" charset="0"/>
              <a:sym typeface="Poppins Light"/>
            </a:endParaRPr>
          </a:p>
          <a:p>
            <a:pPr marL="609585" algn="just" defTabSz="1219170">
              <a:buClr>
                <a:srgbClr val="000000"/>
              </a:buClr>
              <a:buSzPts val="1200"/>
            </a:pP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585" algn="just" defTabSz="1219170">
              <a:buClr>
                <a:srgbClr val="000000"/>
              </a:buClr>
              <a:buSzPts val="1000"/>
            </a:pPr>
            <a:endParaRPr sz="1333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000"/>
            </a:pPr>
            <a:endParaRPr sz="1333" kern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15F4237B-39F4-FB85-C1ED-A9DD492619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83" y="6300541"/>
            <a:ext cx="954136" cy="301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8DDAF1-8C5C-D69A-A83C-4287F5C5C242}"/>
              </a:ext>
            </a:extLst>
          </p:cNvPr>
          <p:cNvSpPr txBox="1"/>
          <p:nvPr/>
        </p:nvSpPr>
        <p:spPr>
          <a:xfrm>
            <a:off x="2825085" y="6634833"/>
            <a:ext cx="48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09</a:t>
            </a:r>
          </a:p>
        </p:txBody>
      </p:sp>
      <p:pic>
        <p:nvPicPr>
          <p:cNvPr id="4" name="Imagem 3" descr="Árvore sem folhas&#10;&#10;O conteúdo gerado por IA pode estar incorreto.">
            <a:extLst>
              <a:ext uri="{FF2B5EF4-FFF2-40B4-BE49-F238E27FC236}">
                <a16:creationId xmlns:a16="http://schemas.microsoft.com/office/drawing/2014/main" id="{5962F6B8-B8C2-323D-355F-9D809E760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2508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rk Theme">
  <a:themeElements>
    <a:clrScheme name="WeberShandwick Colors 2019 3">
      <a:dk1>
        <a:srgbClr val="000000"/>
      </a:dk1>
      <a:lt1>
        <a:srgbClr val="FFFFFF"/>
      </a:lt1>
      <a:dk2>
        <a:srgbClr val="2C285B"/>
      </a:dk2>
      <a:lt2>
        <a:srgbClr val="1191AE"/>
      </a:lt2>
      <a:accent1>
        <a:srgbClr val="BED632"/>
      </a:accent1>
      <a:accent2>
        <a:srgbClr val="204528"/>
      </a:accent2>
      <a:accent3>
        <a:srgbClr val="D91291"/>
      </a:accent3>
      <a:accent4>
        <a:srgbClr val="431A45"/>
      </a:accent4>
      <a:accent5>
        <a:srgbClr val="E11A21"/>
      </a:accent5>
      <a:accent6>
        <a:srgbClr val="540023"/>
      </a:accent6>
      <a:hlink>
        <a:srgbClr val="0563C1"/>
      </a:hlink>
      <a:folHlink>
        <a:srgbClr val="954F72"/>
      </a:folHlink>
    </a:clrScheme>
    <a:fontScheme name="AlwaysMontefiore-Arial">
      <a:majorFont>
        <a:latin typeface="Always Montefiore Bold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18772</TotalTime>
  <Words>1370</Words>
  <Application>Microsoft Office PowerPoint</Application>
  <PresentationFormat>Widescreen</PresentationFormat>
  <Paragraphs>284</Paragraphs>
  <Slides>19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Always Montefiore Bold</vt:lpstr>
      <vt:lpstr>Arial</vt:lpstr>
      <vt:lpstr>Calibri</vt:lpstr>
      <vt:lpstr>Montserrat</vt:lpstr>
      <vt:lpstr>Noto Sans Symbols</vt:lpstr>
      <vt:lpstr>Poppins</vt:lpstr>
      <vt:lpstr>Poppins Light</vt:lpstr>
      <vt:lpstr>Roboto Thin</vt:lpstr>
      <vt:lpstr>System Font Regular</vt:lpstr>
      <vt:lpstr>Wingdings</vt:lpstr>
      <vt:lpstr>Dark Theme</vt:lpstr>
      <vt:lpstr>Personalizar design</vt:lpstr>
      <vt:lpstr>1_Tema do Office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Umar, Jamahl (NYC-FUB)</dc:creator>
  <cp:lastModifiedBy>Comunicação ABAF</cp:lastModifiedBy>
  <cp:revision>1832</cp:revision>
  <cp:lastPrinted>2026-05-21T11:19:03Z</cp:lastPrinted>
  <dcterms:created xsi:type="dcterms:W3CDTF">2019-04-12T15:15:28Z</dcterms:created>
  <dcterms:modified xsi:type="dcterms:W3CDTF">2026-05-21T11:27:40Z</dcterms:modified>
</cp:coreProperties>
</file>