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2" r:id="rId2"/>
    <p:sldMasterId id="2147483717" r:id="rId3"/>
  </p:sldMasterIdLst>
  <p:notesMasterIdLst>
    <p:notesMasterId r:id="rId37"/>
  </p:notesMasterIdLst>
  <p:sldIdLst>
    <p:sldId id="280" r:id="rId4"/>
    <p:sldId id="256" r:id="rId5"/>
    <p:sldId id="260" r:id="rId6"/>
    <p:sldId id="539" r:id="rId7"/>
    <p:sldId id="529" r:id="rId8"/>
    <p:sldId id="545" r:id="rId9"/>
    <p:sldId id="540" r:id="rId10"/>
    <p:sldId id="491" r:id="rId11"/>
    <p:sldId id="505" r:id="rId12"/>
    <p:sldId id="277" r:id="rId13"/>
    <p:sldId id="278" r:id="rId14"/>
    <p:sldId id="482" r:id="rId15"/>
    <p:sldId id="492" r:id="rId16"/>
    <p:sldId id="515" r:id="rId17"/>
    <p:sldId id="588" r:id="rId18"/>
    <p:sldId id="560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1" r:id="rId28"/>
    <p:sldId id="572" r:id="rId29"/>
    <p:sldId id="573" r:id="rId30"/>
    <p:sldId id="574" r:id="rId31"/>
    <p:sldId id="575" r:id="rId32"/>
    <p:sldId id="547" r:id="rId33"/>
    <p:sldId id="548" r:id="rId34"/>
    <p:sldId id="549" r:id="rId35"/>
    <p:sldId id="58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ises Marcos Barbosa de Matos" userId="a0f0dbb2-0fc3-46be-b1ee-4162639f14e1" providerId="ADAL" clId="{7C8EE1F2-DFDF-4212-A957-F52DE324CEA3}"/>
    <pc:docChg chg="delSld">
      <pc:chgData name="Moises Marcos Barbosa de Matos" userId="a0f0dbb2-0fc3-46be-b1ee-4162639f14e1" providerId="ADAL" clId="{7C8EE1F2-DFDF-4212-A957-F52DE324CEA3}" dt="2026-05-22T13:03:28.358" v="2" actId="47"/>
      <pc:docMkLst>
        <pc:docMk/>
      </pc:docMkLst>
      <pc:sldChg chg="del">
        <pc:chgData name="Moises Marcos Barbosa de Matos" userId="a0f0dbb2-0fc3-46be-b1ee-4162639f14e1" providerId="ADAL" clId="{7C8EE1F2-DFDF-4212-A957-F52DE324CEA3}" dt="2026-05-22T13:03:28.358" v="2" actId="47"/>
        <pc:sldMkLst>
          <pc:docMk/>
          <pc:sldMk cId="0" sldId="297"/>
        </pc:sldMkLst>
      </pc:sldChg>
      <pc:sldChg chg="del">
        <pc:chgData name="Moises Marcos Barbosa de Matos" userId="a0f0dbb2-0fc3-46be-b1ee-4162639f14e1" providerId="ADAL" clId="{7C8EE1F2-DFDF-4212-A957-F52DE324CEA3}" dt="2026-05-22T13:03:13.893" v="0" actId="47"/>
        <pc:sldMkLst>
          <pc:docMk/>
          <pc:sldMk cId="3338606065" sldId="499"/>
        </pc:sldMkLst>
      </pc:sldChg>
      <pc:sldChg chg="del">
        <pc:chgData name="Moises Marcos Barbosa de Matos" userId="a0f0dbb2-0fc3-46be-b1ee-4162639f14e1" providerId="ADAL" clId="{7C8EE1F2-DFDF-4212-A957-F52DE324CEA3}" dt="2026-05-22T13:03:13.893" v="0" actId="47"/>
        <pc:sldMkLst>
          <pc:docMk/>
          <pc:sldMk cId="1326723559" sldId="533"/>
        </pc:sldMkLst>
      </pc:sldChg>
      <pc:sldChg chg="del">
        <pc:chgData name="Moises Marcos Barbosa de Matos" userId="a0f0dbb2-0fc3-46be-b1ee-4162639f14e1" providerId="ADAL" clId="{7C8EE1F2-DFDF-4212-A957-F52DE324CEA3}" dt="2026-05-22T13:03:20.653" v="1" actId="47"/>
        <pc:sldMkLst>
          <pc:docMk/>
          <pc:sldMk cId="3017799247" sldId="546"/>
        </pc:sldMkLst>
      </pc:sldChg>
      <pc:sldChg chg="del">
        <pc:chgData name="Moises Marcos Barbosa de Matos" userId="a0f0dbb2-0fc3-46be-b1ee-4162639f14e1" providerId="ADAL" clId="{7C8EE1F2-DFDF-4212-A957-F52DE324CEA3}" dt="2026-05-22T13:03:28.358" v="2" actId="47"/>
        <pc:sldMkLst>
          <pc:docMk/>
          <pc:sldMk cId="792577137" sldId="5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2D32F-AEFA-419C-87A5-7C7B8E1C1755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F894B-1E8D-4546-90ED-CB6AFD6308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6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14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41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11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70ADCC8-98A6-DC32-9439-930A60C31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1" y="-81390"/>
            <a:ext cx="12336693" cy="693939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BAD7E4-2EED-767F-DDD7-ED2B8F15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B4EFCF-DD7B-34EF-205F-A67BDAEBF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2C60B1-B327-F1C5-BE14-F5C47538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300F-5A01-4306-97D8-34C297631B60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06D383-0E68-90EC-A7C7-7C8AF73D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6DEA0F-6B14-DDE9-4D03-F76433B7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9ACF-2806-4461-9C2E-D8C2050AEC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0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52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015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52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17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237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712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6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63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768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652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08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3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67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71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56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3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08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497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12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1F29-A8C6-4BA5-8BF5-B774B95ADA66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25AB-FBBB-4BFC-A543-868F76CCB3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57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5CBAC0-3504-6A3E-6B79-D30FDC19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0B3A8D-3116-3FBD-C77D-2BD4E48D3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C74F53-B458-C7E5-DB9E-4E898C31E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5300F-5A01-4306-97D8-34C297631B60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F959C3-C63C-BA5A-3B50-3AFAE3FE8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76C233-DB36-C6CF-AE71-DD7325BBE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89ACF-2806-4461-9C2E-D8C2050AEC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44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777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enbahia.ba.gov.b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7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jpg"/><Relationship Id="rId7" Type="http://schemas.openxmlformats.org/officeDocument/2006/relationships/image" Target="../media/image92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desenbahia.ba.gov.br/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enbahia.ba.gov.br/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hyperlink" Target="http://www.desenbahia.ba.gov.br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Relationship Id="rId9" Type="http://schemas.openxmlformats.org/officeDocument/2006/relationships/hyperlink" Target="http://www.desenbahia.ba.gov.br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1.jp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2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&#10;&#10;Descrição gerada automaticamente com confiança média">
            <a:extLst>
              <a:ext uri="{FF2B5EF4-FFF2-40B4-BE49-F238E27FC236}">
                <a16:creationId xmlns:a16="http://schemas.microsoft.com/office/drawing/2014/main" id="{E37ED5FA-1970-58B8-A06D-1ABC7EAC33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57036"/>
            <a:ext cx="10905066" cy="4143927"/>
          </a:xfrm>
          <a:prstGeom prst="rect">
            <a:avLst/>
          </a:prstGeom>
          <a:ln>
            <a:noFill/>
          </a:ln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6F7D17B-0215-EE5E-43CF-ADD3634A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040" y="5632409"/>
            <a:ext cx="3896360" cy="829352"/>
          </a:xfrm>
        </p:spPr>
        <p:txBody>
          <a:bodyPr>
            <a:normAutofit/>
          </a:bodyPr>
          <a:lstStyle/>
          <a:p>
            <a:r>
              <a:rPr lang="pt-BR" sz="2400" dirty="0">
                <a:hlinkClick r:id="rId3"/>
              </a:rPr>
              <a:t>www.Desenbahia.ba.gov.br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764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759F7B-10C9-0676-0C33-925F9DA2C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759F7B-10C9-0676-0C33-925F9DA2C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4531EE28-2590-4162-823E-B7316406A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59" y="454271"/>
            <a:ext cx="2238859" cy="3097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6923AD-7650-0CF1-2995-857760E2C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83" y="-27384"/>
            <a:ext cx="12240682" cy="6885384"/>
          </a:xfrm>
          <a:prstGeom prst="rect">
            <a:avLst/>
          </a:prstGeom>
        </p:spPr>
      </p:pic>
      <p:pic>
        <p:nvPicPr>
          <p:cNvPr id="35" name="Gráfico 34" descr="Selo Tick1 com preenchimento sólido">
            <a:extLst>
              <a:ext uri="{FF2B5EF4-FFF2-40B4-BE49-F238E27FC236}">
                <a16:creationId xmlns:a16="http://schemas.microsoft.com/office/drawing/2014/main" id="{C679384E-1946-2B8F-B24B-E5583D7583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8295" y="2468895"/>
            <a:ext cx="753683" cy="7536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D744B1-8927-014B-DDD8-697435B749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8" y="3420374"/>
            <a:ext cx="1235366" cy="247073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F71A6E4-24BA-6311-1924-906E09BF2D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63799" y="3724649"/>
            <a:ext cx="6016896" cy="75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11" name="Imagem 10" descr="Placa azul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F69504BF-743F-ACB7-92B3-DC18E2A77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8" y="3760619"/>
            <a:ext cx="2885815" cy="52802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CBF3218-4AC4-095C-891C-EF9BDBE88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247" y="5657682"/>
            <a:ext cx="3801005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60AE204-1F32-A694-133B-02EDC19F0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197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A1D4B5-BA5F-2347-8277-D50149392E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 flipH="1">
            <a:off x="-24341" y="0"/>
            <a:ext cx="12240682" cy="6885384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89CCF2CB-8720-9E98-FB7C-E5A14A1C7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83177"/>
            <a:ext cx="12192001" cy="256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A Desenbahia também atua </a:t>
            </a:r>
          </a:p>
          <a:p>
            <a:pPr lvl="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nas Parcerias Público-Privadas: </a:t>
            </a:r>
          </a:p>
          <a:p>
            <a:pPr lvl="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"/>
              </a:rPr>
              <a:t>fundo garantidor e financiamento</a:t>
            </a:r>
          </a:p>
        </p:txBody>
      </p:sp>
      <p:pic>
        <p:nvPicPr>
          <p:cNvPr id="8" name="Picture 8" descr="A ponte Salvador-Itaparica vale mesmo a pena? | Caos Planejado">
            <a:extLst>
              <a:ext uri="{FF2B5EF4-FFF2-40B4-BE49-F238E27FC236}">
                <a16:creationId xmlns:a16="http://schemas.microsoft.com/office/drawing/2014/main" id="{72F1EACC-F68A-B28A-D7F3-E108C0D1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53" y="2330684"/>
            <a:ext cx="3688548" cy="246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466E0C2-B443-EF22-C42D-2E60BDCA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38633" y="2335236"/>
            <a:ext cx="3676144" cy="24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to de Estrada No Interior Da Bahia Brasil e mais fotos de stock de Estrada  - Estrada, Estrada principal - Estrada, Brasil - iStock">
            <a:extLst>
              <a:ext uri="{FF2B5EF4-FFF2-40B4-BE49-F238E27FC236}">
                <a16:creationId xmlns:a16="http://schemas.microsoft.com/office/drawing/2014/main" id="{1A74B4B9-9387-9DB7-B76B-470ED649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150" y="2332204"/>
            <a:ext cx="3688548" cy="24590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4CADE8F-903D-F85B-10FC-D66B334BFF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4003549" y="5769820"/>
            <a:ext cx="4184898" cy="9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28CC9FD-07C7-674E-4E40-A16754D6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D4E59A-69B8-1EEA-B854-B086C00B7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40" y="5648157"/>
            <a:ext cx="3801005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6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0F197-2C55-1E35-3608-49A351E3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EC652E4-756D-3F1D-EE5C-E65458972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023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7A33-1204-BDE5-0A45-09D02ACA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ABAACFE-AB98-FBC7-D828-2C03D0AC93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5115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559A-C011-5B24-17D5-AE003B21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E19DB7B-11FD-FDB0-8E50-9101BF46A1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120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6E841-867A-FF51-1BD1-C45D9A58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53F09EA-5E72-3666-4DFC-37A650739E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68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1609E136-0E36-4A51-31BF-66FE24AE2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23" b="46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7" name="Agrupar 46">
            <a:extLst>
              <a:ext uri="{FF2B5EF4-FFF2-40B4-BE49-F238E27FC236}">
                <a16:creationId xmlns:a16="http://schemas.microsoft.com/office/drawing/2014/main" id="{9424807B-A5AE-499B-CDE6-8DD42624BF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6448425" cy="6858000"/>
            <a:chOff x="0" y="0"/>
            <a:chExt cx="6448425" cy="6858000"/>
          </a:xfrm>
        </p:grpSpPr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0AA587B2-6AD6-A8F8-D088-DA9FFACADC7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6448425" cy="6858000"/>
              <a:chOff x="0" y="0"/>
              <a:chExt cx="6448425" cy="6858000"/>
            </a:xfrm>
          </p:grpSpPr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65A68EF1-0642-2E21-B974-57CF42836B9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48425" cy="6858000"/>
              </a:xfrm>
              <a:custGeom>
                <a:avLst/>
                <a:gdLst/>
                <a:ahLst/>
                <a:cxnLst/>
                <a:rect l="l" t="t" r="r" b="b"/>
                <a:pathLst>
                  <a:path w="6553200" h="6858000">
                    <a:moveTo>
                      <a:pt x="1260022" y="3275600"/>
                    </a:moveTo>
                    <a:lnTo>
                      <a:pt x="1447512" y="3275600"/>
                    </a:lnTo>
                    <a:cubicBezTo>
                      <a:pt x="1488895" y="3275600"/>
                      <a:pt x="1519299" y="3282779"/>
                      <a:pt x="1538724" y="3297136"/>
                    </a:cubicBezTo>
                    <a:cubicBezTo>
                      <a:pt x="1558149" y="3311493"/>
                      <a:pt x="1567861" y="3330918"/>
                      <a:pt x="1567861" y="3355410"/>
                    </a:cubicBezTo>
                    <a:lnTo>
                      <a:pt x="1567861" y="3357944"/>
                    </a:lnTo>
                    <a:cubicBezTo>
                      <a:pt x="1567861" y="3384125"/>
                      <a:pt x="1557726" y="3404183"/>
                      <a:pt x="1537457" y="3418118"/>
                    </a:cubicBezTo>
                    <a:cubicBezTo>
                      <a:pt x="1517188" y="3432053"/>
                      <a:pt x="1488051" y="3439020"/>
                      <a:pt x="1450046" y="3439020"/>
                    </a:cubicBezTo>
                    <a:lnTo>
                      <a:pt x="1260022" y="3439020"/>
                    </a:lnTo>
                    <a:close/>
                    <a:moveTo>
                      <a:pt x="4729837" y="3036170"/>
                    </a:moveTo>
                    <a:lnTo>
                      <a:pt x="4828649" y="3288268"/>
                    </a:lnTo>
                    <a:lnTo>
                      <a:pt x="4629758" y="3288268"/>
                    </a:lnTo>
                    <a:close/>
                    <a:moveTo>
                      <a:pt x="2348587" y="3036170"/>
                    </a:moveTo>
                    <a:lnTo>
                      <a:pt x="2447399" y="3288268"/>
                    </a:lnTo>
                    <a:lnTo>
                      <a:pt x="2248508" y="3288268"/>
                    </a:lnTo>
                    <a:close/>
                    <a:moveTo>
                      <a:pt x="1260022" y="2947492"/>
                    </a:moveTo>
                    <a:lnTo>
                      <a:pt x="1419642" y="2947492"/>
                    </a:lnTo>
                    <a:cubicBezTo>
                      <a:pt x="1456803" y="2947492"/>
                      <a:pt x="1484673" y="2954038"/>
                      <a:pt x="1503253" y="2967128"/>
                    </a:cubicBezTo>
                    <a:cubicBezTo>
                      <a:pt x="1521833" y="2980219"/>
                      <a:pt x="1531123" y="2999010"/>
                      <a:pt x="1531123" y="3023502"/>
                    </a:cubicBezTo>
                    <a:lnTo>
                      <a:pt x="1531123" y="3026036"/>
                    </a:lnTo>
                    <a:cubicBezTo>
                      <a:pt x="1531123" y="3052217"/>
                      <a:pt x="1521199" y="3071641"/>
                      <a:pt x="1501353" y="3084309"/>
                    </a:cubicBezTo>
                    <a:cubicBezTo>
                      <a:pt x="1481506" y="3096978"/>
                      <a:pt x="1452580" y="3103312"/>
                      <a:pt x="1414575" y="3103312"/>
                    </a:cubicBezTo>
                    <a:lnTo>
                      <a:pt x="1260022" y="3103312"/>
                    </a:lnTo>
                    <a:close/>
                    <a:moveTo>
                      <a:pt x="3902210" y="2749868"/>
                    </a:moveTo>
                    <a:lnTo>
                      <a:pt x="3902210" y="3636645"/>
                    </a:lnTo>
                    <a:lnTo>
                      <a:pt x="4149241" y="3636645"/>
                    </a:lnTo>
                    <a:lnTo>
                      <a:pt x="4149241" y="2749868"/>
                    </a:lnTo>
                    <a:close/>
                    <a:moveTo>
                      <a:pt x="2935117" y="2749868"/>
                    </a:moveTo>
                    <a:lnTo>
                      <a:pt x="2935117" y="3636645"/>
                    </a:lnTo>
                    <a:lnTo>
                      <a:pt x="3180881" y="3636645"/>
                    </a:lnTo>
                    <a:lnTo>
                      <a:pt x="3180881" y="3299670"/>
                    </a:lnTo>
                    <a:lnTo>
                      <a:pt x="3496321" y="3299670"/>
                    </a:lnTo>
                    <a:lnTo>
                      <a:pt x="3496321" y="3636645"/>
                    </a:lnTo>
                    <a:lnTo>
                      <a:pt x="3742085" y="3636645"/>
                    </a:lnTo>
                    <a:lnTo>
                      <a:pt x="3742085" y="2749868"/>
                    </a:lnTo>
                    <a:lnTo>
                      <a:pt x="3496321" y="2749868"/>
                    </a:lnTo>
                    <a:lnTo>
                      <a:pt x="3496321" y="3081776"/>
                    </a:lnTo>
                    <a:lnTo>
                      <a:pt x="3180881" y="3081776"/>
                    </a:lnTo>
                    <a:lnTo>
                      <a:pt x="3180881" y="2749868"/>
                    </a:lnTo>
                    <a:close/>
                    <a:moveTo>
                      <a:pt x="1020592" y="2749868"/>
                    </a:moveTo>
                    <a:lnTo>
                      <a:pt x="1020592" y="3636645"/>
                    </a:lnTo>
                    <a:lnTo>
                      <a:pt x="1477916" y="3636645"/>
                    </a:lnTo>
                    <a:cubicBezTo>
                      <a:pt x="1584329" y="3636645"/>
                      <a:pt x="1666884" y="3615109"/>
                      <a:pt x="1725580" y="3572037"/>
                    </a:cubicBezTo>
                    <a:cubicBezTo>
                      <a:pt x="1784277" y="3528965"/>
                      <a:pt x="1813625" y="3469002"/>
                      <a:pt x="1813625" y="3392148"/>
                    </a:cubicBezTo>
                    <a:lnTo>
                      <a:pt x="1813625" y="3389614"/>
                    </a:lnTo>
                    <a:cubicBezTo>
                      <a:pt x="1813625" y="3329651"/>
                      <a:pt x="1797740" y="3282990"/>
                      <a:pt x="1765970" y="3249630"/>
                    </a:cubicBezTo>
                    <a:cubicBezTo>
                      <a:pt x="1734201" y="3216270"/>
                      <a:pt x="1691205" y="3190723"/>
                      <a:pt x="1636982" y="3172987"/>
                    </a:cubicBezTo>
                    <a:cubicBezTo>
                      <a:pt x="1676465" y="3156096"/>
                      <a:pt x="1709020" y="3131816"/>
                      <a:pt x="1734646" y="3100145"/>
                    </a:cubicBezTo>
                    <a:cubicBezTo>
                      <a:pt x="1760273" y="3068474"/>
                      <a:pt x="1773086" y="3026880"/>
                      <a:pt x="1773086" y="2975362"/>
                    </a:cubicBezTo>
                    <a:lnTo>
                      <a:pt x="1773086" y="2972829"/>
                    </a:lnTo>
                    <a:cubicBezTo>
                      <a:pt x="1773086" y="2942425"/>
                      <a:pt x="1768029" y="2915400"/>
                      <a:pt x="1757914" y="2891752"/>
                    </a:cubicBezTo>
                    <a:cubicBezTo>
                      <a:pt x="1747799" y="2868105"/>
                      <a:pt x="1733887" y="2847413"/>
                      <a:pt x="1716178" y="2829678"/>
                    </a:cubicBezTo>
                    <a:cubicBezTo>
                      <a:pt x="1690037" y="2803497"/>
                      <a:pt x="1657152" y="2783650"/>
                      <a:pt x="1617524" y="2770137"/>
                    </a:cubicBezTo>
                    <a:cubicBezTo>
                      <a:pt x="1577897" y="2756624"/>
                      <a:pt x="1530259" y="2749868"/>
                      <a:pt x="1474611" y="2749868"/>
                    </a:cubicBezTo>
                    <a:close/>
                    <a:moveTo>
                      <a:pt x="4613289" y="2743534"/>
                    </a:moveTo>
                    <a:lnTo>
                      <a:pt x="4235775" y="3636645"/>
                    </a:lnTo>
                    <a:lnTo>
                      <a:pt x="4494207" y="3636645"/>
                    </a:lnTo>
                    <a:lnTo>
                      <a:pt x="4557549" y="3478292"/>
                    </a:lnTo>
                    <a:lnTo>
                      <a:pt x="4899591" y="3478292"/>
                    </a:lnTo>
                    <a:lnTo>
                      <a:pt x="4964199" y="3636645"/>
                    </a:lnTo>
                    <a:lnTo>
                      <a:pt x="5227699" y="3636645"/>
                    </a:lnTo>
                    <a:lnTo>
                      <a:pt x="4850185" y="2743534"/>
                    </a:lnTo>
                    <a:close/>
                    <a:moveTo>
                      <a:pt x="2232039" y="2743534"/>
                    </a:moveTo>
                    <a:lnTo>
                      <a:pt x="1854525" y="3636645"/>
                    </a:lnTo>
                    <a:lnTo>
                      <a:pt x="2112958" y="3636645"/>
                    </a:lnTo>
                    <a:lnTo>
                      <a:pt x="2176299" y="3478292"/>
                    </a:lnTo>
                    <a:lnTo>
                      <a:pt x="2518342" y="3478292"/>
                    </a:lnTo>
                    <a:lnTo>
                      <a:pt x="2582950" y="3636645"/>
                    </a:lnTo>
                    <a:lnTo>
                      <a:pt x="2846449" y="3636645"/>
                    </a:lnTo>
                    <a:lnTo>
                      <a:pt x="2468935" y="2743534"/>
                    </a:lnTo>
                    <a:close/>
                    <a:moveTo>
                      <a:pt x="1266357" y="1691412"/>
                    </a:moveTo>
                    <a:lnTo>
                      <a:pt x="1366812" y="1691412"/>
                    </a:lnTo>
                    <a:cubicBezTo>
                      <a:pt x="1440551" y="1691412"/>
                      <a:pt x="1499884" y="1711047"/>
                      <a:pt x="1544811" y="1750319"/>
                    </a:cubicBezTo>
                    <a:cubicBezTo>
                      <a:pt x="1589737" y="1789591"/>
                      <a:pt x="1612200" y="1844697"/>
                      <a:pt x="1612200" y="1915640"/>
                    </a:cubicBezTo>
                    <a:lnTo>
                      <a:pt x="1612200" y="1918173"/>
                    </a:lnTo>
                    <a:cubicBezTo>
                      <a:pt x="1612200" y="1989960"/>
                      <a:pt x="1589737" y="2045278"/>
                      <a:pt x="1544811" y="2084127"/>
                    </a:cubicBezTo>
                    <a:cubicBezTo>
                      <a:pt x="1499884" y="2122977"/>
                      <a:pt x="1440551" y="2142401"/>
                      <a:pt x="1366812" y="2142401"/>
                    </a:cubicBezTo>
                    <a:lnTo>
                      <a:pt x="1266357" y="2142401"/>
                    </a:lnTo>
                    <a:close/>
                    <a:moveTo>
                      <a:pt x="4516267" y="1473518"/>
                    </a:moveTo>
                    <a:lnTo>
                      <a:pt x="4516267" y="2360295"/>
                    </a:lnTo>
                    <a:lnTo>
                      <a:pt x="4758231" y="2360295"/>
                    </a:lnTo>
                    <a:lnTo>
                      <a:pt x="4758231" y="1873834"/>
                    </a:lnTo>
                    <a:lnTo>
                      <a:pt x="5137823" y="2360295"/>
                    </a:lnTo>
                    <a:lnTo>
                      <a:pt x="5353639" y="2360295"/>
                    </a:lnTo>
                    <a:lnTo>
                      <a:pt x="5353639" y="1473518"/>
                    </a:lnTo>
                    <a:lnTo>
                      <a:pt x="5111675" y="1473518"/>
                    </a:lnTo>
                    <a:lnTo>
                      <a:pt x="5111675" y="1942243"/>
                    </a:lnTo>
                    <a:lnTo>
                      <a:pt x="4746057" y="1473518"/>
                    </a:lnTo>
                    <a:close/>
                    <a:moveTo>
                      <a:pt x="3668542" y="1473518"/>
                    </a:moveTo>
                    <a:lnTo>
                      <a:pt x="3668542" y="2360295"/>
                    </a:lnTo>
                    <a:lnTo>
                      <a:pt x="4386832" y="2360295"/>
                    </a:lnTo>
                    <a:lnTo>
                      <a:pt x="4386832" y="2151269"/>
                    </a:lnTo>
                    <a:lnTo>
                      <a:pt x="3910506" y="2151269"/>
                    </a:lnTo>
                    <a:lnTo>
                      <a:pt x="3910506" y="2010651"/>
                    </a:lnTo>
                    <a:lnTo>
                      <a:pt x="4336159" y="2010651"/>
                    </a:lnTo>
                    <a:lnTo>
                      <a:pt x="4336159" y="1816827"/>
                    </a:lnTo>
                    <a:lnTo>
                      <a:pt x="3910506" y="1816827"/>
                    </a:lnTo>
                    <a:lnTo>
                      <a:pt x="3910506" y="1682544"/>
                    </a:lnTo>
                    <a:lnTo>
                      <a:pt x="4380498" y="1682544"/>
                    </a:lnTo>
                    <a:lnTo>
                      <a:pt x="4380498" y="1473518"/>
                    </a:lnTo>
                    <a:close/>
                    <a:moveTo>
                      <a:pt x="1992142" y="1473518"/>
                    </a:moveTo>
                    <a:lnTo>
                      <a:pt x="1992142" y="2360295"/>
                    </a:lnTo>
                    <a:lnTo>
                      <a:pt x="2710432" y="2360295"/>
                    </a:lnTo>
                    <a:lnTo>
                      <a:pt x="2710432" y="2151269"/>
                    </a:lnTo>
                    <a:lnTo>
                      <a:pt x="2234106" y="2151269"/>
                    </a:lnTo>
                    <a:lnTo>
                      <a:pt x="2234106" y="2010651"/>
                    </a:lnTo>
                    <a:lnTo>
                      <a:pt x="2659759" y="2010651"/>
                    </a:lnTo>
                    <a:lnTo>
                      <a:pt x="2659759" y="1816827"/>
                    </a:lnTo>
                    <a:lnTo>
                      <a:pt x="2234106" y="1816827"/>
                    </a:lnTo>
                    <a:lnTo>
                      <a:pt x="2234106" y="1682544"/>
                    </a:lnTo>
                    <a:lnTo>
                      <a:pt x="2704098" y="1682544"/>
                    </a:lnTo>
                    <a:lnTo>
                      <a:pt x="2704098" y="1473518"/>
                    </a:lnTo>
                    <a:close/>
                    <a:moveTo>
                      <a:pt x="1020592" y="1473518"/>
                    </a:moveTo>
                    <a:lnTo>
                      <a:pt x="1020592" y="2360295"/>
                    </a:lnTo>
                    <a:lnTo>
                      <a:pt x="1357568" y="2360295"/>
                    </a:lnTo>
                    <a:cubicBezTo>
                      <a:pt x="1436956" y="2360295"/>
                      <a:pt x="1508109" y="2349105"/>
                      <a:pt x="1571028" y="2326724"/>
                    </a:cubicBezTo>
                    <a:cubicBezTo>
                      <a:pt x="1633947" y="2304344"/>
                      <a:pt x="1686942" y="2273307"/>
                      <a:pt x="1730015" y="2233613"/>
                    </a:cubicBezTo>
                    <a:cubicBezTo>
                      <a:pt x="1773086" y="2193919"/>
                      <a:pt x="1806024" y="2146835"/>
                      <a:pt x="1828827" y="2092362"/>
                    </a:cubicBezTo>
                    <a:cubicBezTo>
                      <a:pt x="1851630" y="2037888"/>
                      <a:pt x="1863031" y="1978559"/>
                      <a:pt x="1863031" y="1914373"/>
                    </a:cubicBezTo>
                    <a:lnTo>
                      <a:pt x="1863031" y="1911839"/>
                    </a:lnTo>
                    <a:cubicBezTo>
                      <a:pt x="1863031" y="1847653"/>
                      <a:pt x="1851841" y="1788746"/>
                      <a:pt x="1829460" y="1735117"/>
                    </a:cubicBezTo>
                    <a:cubicBezTo>
                      <a:pt x="1807080" y="1681488"/>
                      <a:pt x="1774564" y="1635249"/>
                      <a:pt x="1731915" y="1596400"/>
                    </a:cubicBezTo>
                    <a:cubicBezTo>
                      <a:pt x="1689265" y="1557550"/>
                      <a:pt x="1636903" y="1527358"/>
                      <a:pt x="1574829" y="1505822"/>
                    </a:cubicBezTo>
                    <a:cubicBezTo>
                      <a:pt x="1512754" y="1484286"/>
                      <a:pt x="1442023" y="1473518"/>
                      <a:pt x="1362635" y="1473518"/>
                    </a:cubicBezTo>
                    <a:close/>
                    <a:moveTo>
                      <a:pt x="3157840" y="1458316"/>
                    </a:moveTo>
                    <a:cubicBezTo>
                      <a:pt x="3104634" y="1458316"/>
                      <a:pt x="3056917" y="1465270"/>
                      <a:pt x="3014689" y="1479179"/>
                    </a:cubicBezTo>
                    <a:cubicBezTo>
                      <a:pt x="2972462" y="1493087"/>
                      <a:pt x="2936357" y="1512687"/>
                      <a:pt x="2906376" y="1537977"/>
                    </a:cubicBezTo>
                    <a:cubicBezTo>
                      <a:pt x="2876394" y="1563268"/>
                      <a:pt x="2853592" y="1593196"/>
                      <a:pt x="2837967" y="1627763"/>
                    </a:cubicBezTo>
                    <a:cubicBezTo>
                      <a:pt x="2822343" y="1662331"/>
                      <a:pt x="2814531" y="1700273"/>
                      <a:pt x="2814531" y="1741590"/>
                    </a:cubicBezTo>
                    <a:lnTo>
                      <a:pt x="2814531" y="1744103"/>
                    </a:lnTo>
                    <a:cubicBezTo>
                      <a:pt x="2814531" y="1789630"/>
                      <a:pt x="2823188" y="1827780"/>
                      <a:pt x="2840501" y="1858553"/>
                    </a:cubicBezTo>
                    <a:cubicBezTo>
                      <a:pt x="2857814" y="1889327"/>
                      <a:pt x="2881462" y="1915039"/>
                      <a:pt x="2911443" y="1935691"/>
                    </a:cubicBezTo>
                    <a:cubicBezTo>
                      <a:pt x="2941424" y="1956343"/>
                      <a:pt x="2976685" y="1973204"/>
                      <a:pt x="3017223" y="1986275"/>
                    </a:cubicBezTo>
                    <a:cubicBezTo>
                      <a:pt x="3057761" y="1999346"/>
                      <a:pt x="3101678" y="2011357"/>
                      <a:pt x="3148973" y="2022310"/>
                    </a:cubicBezTo>
                    <a:cubicBezTo>
                      <a:pt x="3179377" y="2029053"/>
                      <a:pt x="3204080" y="2035589"/>
                      <a:pt x="3223082" y="2041916"/>
                    </a:cubicBezTo>
                    <a:cubicBezTo>
                      <a:pt x="3242084" y="2048244"/>
                      <a:pt x="3257286" y="2054779"/>
                      <a:pt x="3268688" y="2061522"/>
                    </a:cubicBezTo>
                    <a:cubicBezTo>
                      <a:pt x="3280089" y="2068266"/>
                      <a:pt x="3287901" y="2075220"/>
                      <a:pt x="3292124" y="2082385"/>
                    </a:cubicBezTo>
                    <a:cubicBezTo>
                      <a:pt x="3296346" y="2089551"/>
                      <a:pt x="3298458" y="2097772"/>
                      <a:pt x="3298458" y="2107049"/>
                    </a:cubicBezTo>
                    <a:lnTo>
                      <a:pt x="3298458" y="2109563"/>
                    </a:lnTo>
                    <a:cubicBezTo>
                      <a:pt x="3298458" y="2128961"/>
                      <a:pt x="3289801" y="2143929"/>
                      <a:pt x="3272488" y="2154466"/>
                    </a:cubicBezTo>
                    <a:cubicBezTo>
                      <a:pt x="3255175" y="2165003"/>
                      <a:pt x="3230049" y="2170271"/>
                      <a:pt x="3197112" y="2170271"/>
                    </a:cubicBezTo>
                    <a:cubicBezTo>
                      <a:pt x="3094077" y="2170271"/>
                      <a:pt x="2998220" y="2134800"/>
                      <a:pt x="2909543" y="2063858"/>
                    </a:cubicBezTo>
                    <a:lnTo>
                      <a:pt x="2772726" y="2227635"/>
                    </a:lnTo>
                    <a:cubicBezTo>
                      <a:pt x="2827622" y="2276922"/>
                      <a:pt x="2890752" y="2313888"/>
                      <a:pt x="2962116" y="2338532"/>
                    </a:cubicBezTo>
                    <a:cubicBezTo>
                      <a:pt x="3033481" y="2363175"/>
                      <a:pt x="3108857" y="2375497"/>
                      <a:pt x="3188244" y="2375497"/>
                    </a:cubicBezTo>
                    <a:cubicBezTo>
                      <a:pt x="3242295" y="2375497"/>
                      <a:pt x="3291279" y="2368965"/>
                      <a:pt x="3335196" y="2355901"/>
                    </a:cubicBezTo>
                    <a:cubicBezTo>
                      <a:pt x="3379112" y="2342837"/>
                      <a:pt x="3416695" y="2323867"/>
                      <a:pt x="3447943" y="2298993"/>
                    </a:cubicBezTo>
                    <a:cubicBezTo>
                      <a:pt x="3479192" y="2274118"/>
                      <a:pt x="3503472" y="2243978"/>
                      <a:pt x="3520786" y="2208573"/>
                    </a:cubicBezTo>
                    <a:cubicBezTo>
                      <a:pt x="3538099" y="2173168"/>
                      <a:pt x="3546756" y="2132702"/>
                      <a:pt x="3546756" y="2087176"/>
                    </a:cubicBezTo>
                    <a:lnTo>
                      <a:pt x="3546756" y="2084642"/>
                    </a:lnTo>
                    <a:cubicBezTo>
                      <a:pt x="3546756" y="2043338"/>
                      <a:pt x="3539155" y="2007722"/>
                      <a:pt x="3523953" y="1977793"/>
                    </a:cubicBezTo>
                    <a:cubicBezTo>
                      <a:pt x="3508751" y="1947864"/>
                      <a:pt x="3486793" y="1922360"/>
                      <a:pt x="3458078" y="1901279"/>
                    </a:cubicBezTo>
                    <a:cubicBezTo>
                      <a:pt x="3429363" y="1880198"/>
                      <a:pt x="3394526" y="1862281"/>
                      <a:pt x="3353565" y="1847528"/>
                    </a:cubicBezTo>
                    <a:cubicBezTo>
                      <a:pt x="3312604" y="1832775"/>
                      <a:pt x="3266787" y="1819922"/>
                      <a:pt x="3216114" y="1808969"/>
                    </a:cubicBezTo>
                    <a:cubicBezTo>
                      <a:pt x="3185711" y="1802226"/>
                      <a:pt x="3160585" y="1795694"/>
                      <a:pt x="3140738" y="1789373"/>
                    </a:cubicBezTo>
                    <a:cubicBezTo>
                      <a:pt x="3120891" y="1783052"/>
                      <a:pt x="3105267" y="1776728"/>
                      <a:pt x="3093866" y="1770400"/>
                    </a:cubicBezTo>
                    <a:cubicBezTo>
                      <a:pt x="3082465" y="1764073"/>
                      <a:pt x="3074441" y="1757115"/>
                      <a:pt x="3069796" y="1749527"/>
                    </a:cubicBezTo>
                    <a:cubicBezTo>
                      <a:pt x="3065151" y="1741939"/>
                      <a:pt x="3062829" y="1733091"/>
                      <a:pt x="3062829" y="1722983"/>
                    </a:cubicBezTo>
                    <a:lnTo>
                      <a:pt x="3062829" y="1720450"/>
                    </a:lnTo>
                    <a:cubicBezTo>
                      <a:pt x="3062829" y="1704430"/>
                      <a:pt x="3070219" y="1690940"/>
                      <a:pt x="3084998" y="1679980"/>
                    </a:cubicBezTo>
                    <a:cubicBezTo>
                      <a:pt x="3099778" y="1669021"/>
                      <a:pt x="3121947" y="1663541"/>
                      <a:pt x="3151506" y="1663541"/>
                    </a:cubicBezTo>
                    <a:cubicBezTo>
                      <a:pt x="3191200" y="1663541"/>
                      <a:pt x="3232372" y="1670931"/>
                      <a:pt x="3275022" y="1685711"/>
                    </a:cubicBezTo>
                    <a:cubicBezTo>
                      <a:pt x="3317671" y="1700491"/>
                      <a:pt x="3359266" y="1722238"/>
                      <a:pt x="3399804" y="1750952"/>
                    </a:cubicBezTo>
                    <a:lnTo>
                      <a:pt x="3522686" y="1576863"/>
                    </a:lnTo>
                    <a:cubicBezTo>
                      <a:pt x="3474547" y="1537776"/>
                      <a:pt x="3420707" y="1508247"/>
                      <a:pt x="3361166" y="1488274"/>
                    </a:cubicBezTo>
                    <a:cubicBezTo>
                      <a:pt x="3301625" y="1468302"/>
                      <a:pt x="3233850" y="1458316"/>
                      <a:pt x="3157840" y="1458316"/>
                    </a:cubicBezTo>
                    <a:close/>
                    <a:moveTo>
                      <a:pt x="0" y="0"/>
                    </a:moveTo>
                    <a:lnTo>
                      <a:pt x="6553200" y="0"/>
                    </a:lnTo>
                    <a:lnTo>
                      <a:pt x="65532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dirty="0"/>
              </a:p>
            </p:txBody>
          </p:sp>
          <p:pic>
            <p:nvPicPr>
              <p:cNvPr id="42" name="Imagem 41">
                <a:extLst>
                  <a:ext uri="{FF2B5EF4-FFF2-40B4-BE49-F238E27FC236}">
                    <a16:creationId xmlns:a16="http://schemas.microsoft.com/office/drawing/2014/main" id="{602D393E-CDC4-E645-616A-8BD1F811E9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092042" y="5396117"/>
                <a:ext cx="4149625" cy="985033"/>
              </a:xfrm>
              <a:prstGeom prst="rect">
                <a:avLst/>
              </a:prstGeom>
            </p:spPr>
          </p:pic>
        </p:grp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D092836E-6F4D-842E-D299-A0B1D55ADF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5625" y="3971925"/>
              <a:ext cx="4877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cs typeface="Gotham" pitchFamily="50" charset="0"/>
                </a:rPr>
                <a:t>O </a:t>
              </a:r>
              <a:r>
                <a:rPr lang="pt-B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cs typeface="Gotham" pitchFamily="50" charset="0"/>
                </a:rPr>
                <a:t>caminho certo </a:t>
              </a:r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cs typeface="Gotham" pitchFamily="50" charset="0"/>
                </a:rPr>
                <a:t>para o</a:t>
              </a:r>
              <a:r>
                <a:rPr lang="pt-B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cs typeface="Gotham" pitchFamily="50" charset="0"/>
                </a:rPr>
                <a:t> desenvolvimento </a:t>
              </a:r>
              <a:r>
                <a:rPr lang="pt-B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cs typeface="Gotham" pitchFamily="50" charset="0"/>
                </a:rPr>
                <a:t>da Bahia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362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59CA5-F0CB-AB0E-7980-0F8C1542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173436B-1FAD-664C-9EF1-8D6561DB54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4873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12FE2-A23D-5A32-4C4D-894E8EDC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DBDC690-1AF4-76B7-B27E-0B1B1FA925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4675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4CD9D-76AD-46BE-7A93-F2944038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169B9A4-31DC-D0D0-0DAF-ECB103D0B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048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5C971-C4CA-5518-04DA-608337401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38FE00E-BEB8-E87D-D258-9BCFEA3E2A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1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624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3A06-3CB1-0483-8A6C-A9BEB61E4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77297F8-8D2D-B925-1832-866788C379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4" y="0"/>
            <a:ext cx="12191989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30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235DB-06FD-0BD3-005F-43AAFDF4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8A37165-8495-7F65-5C91-620E99AB58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4" y="0"/>
            <a:ext cx="12191989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030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C3B7F-984D-4458-0C46-4D09F566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AF6A80C-5782-B129-DDA2-6234E8B27D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5" y="0"/>
            <a:ext cx="12191987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248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13DCB-3324-BF6F-11EE-B1232A4F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648ACF5-4DBA-9AF2-20CE-D2F4188495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5" y="0"/>
            <a:ext cx="12191987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4017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ECC1B-F609-CA5F-B090-625B802CE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F9F3682-5AAB-A78E-8BA0-4AC59B9FF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6" y="0"/>
            <a:ext cx="12191985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9131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EF0CE-CF15-28CA-B839-AAD69A902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33E39DA-3535-4E06-C349-A30D65D2CE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6" y="0"/>
            <a:ext cx="12191985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726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6DDCC3-3448-2776-7EB1-89F5275753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4456965" y="1429112"/>
            <a:ext cx="7642539" cy="4730148"/>
          </a:xfrm>
          <a:prstGeom prst="rect">
            <a:avLst/>
          </a:prstGeom>
        </p:spPr>
      </p:pic>
      <p:pic>
        <p:nvPicPr>
          <p:cNvPr id="5" name="Imagem 4" descr="Jardim de uma casa&#10;&#10;Descrição gerada automaticamente com confiança média">
            <a:extLst>
              <a:ext uri="{FF2B5EF4-FFF2-40B4-BE49-F238E27FC236}">
                <a16:creationId xmlns:a16="http://schemas.microsoft.com/office/drawing/2014/main" id="{4EB82AAD-B72A-334C-3284-49C890FE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04" y="1008638"/>
            <a:ext cx="3934002" cy="54482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F866B-0F7E-918A-FA04-9AC4F2E0A33B}"/>
              </a:ext>
            </a:extLst>
          </p:cNvPr>
          <p:cNvSpPr txBox="1"/>
          <p:nvPr/>
        </p:nvSpPr>
        <p:spPr>
          <a:xfrm>
            <a:off x="4587243" y="2655536"/>
            <a:ext cx="1765797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5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Criada em 16 de setembro de 1966 como Banco de Desenvolvimento </a:t>
            </a:r>
            <a:r>
              <a:rPr lang="pt-BR" sz="125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pt-BR" sz="1250" b="1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Desenbanco</a:t>
            </a:r>
            <a:r>
              <a:rPr lang="pt-BR" sz="125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)</a:t>
            </a:r>
            <a:endParaRPr lang="en-US" sz="125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8BB16F3-DB40-EAB5-3C98-B3B11FF49988}"/>
              </a:ext>
            </a:extLst>
          </p:cNvPr>
          <p:cNvSpPr txBox="1"/>
          <p:nvPr/>
        </p:nvSpPr>
        <p:spPr>
          <a:xfrm>
            <a:off x="5883215" y="4824878"/>
            <a:ext cx="5727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tham Black" panose="02000603040000020004" pitchFamily="2" charset="0"/>
                <a:ea typeface="Times New Roman" panose="02020603050405020304" pitchFamily="18" charset="0"/>
                <a:cs typeface="Gotham" pitchFamily="50" charset="0"/>
              </a:rPr>
              <a:t>Carteira ativa com </a:t>
            </a:r>
            <a:r>
              <a:rPr lang="pt-BR" sz="2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tham Black" panose="02000603040000020004" pitchFamily="2" charset="0"/>
                <a:ea typeface="Times New Roman" panose="02020603050405020304" pitchFamily="18" charset="0"/>
                <a:cs typeface="Gotham" pitchFamily="50" charset="0"/>
              </a:rPr>
              <a:t>R$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otham Black" panose="02000603040000020004" pitchFamily="2" charset="0"/>
                <a:ea typeface="Times New Roman" panose="02020603050405020304" pitchFamily="18" charset="0"/>
                <a:cs typeface="Gotham" pitchFamily="50" charset="0"/>
              </a:rPr>
              <a:t>1,2 Bilhão</a:t>
            </a:r>
            <a:endParaRPr lang="pt-BR" sz="26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otham Black" panose="02000603040000020004" pitchFamily="2" charset="0"/>
              <a:ea typeface="Times New Roman" panose="02020603050405020304" pitchFamily="18" charset="0"/>
              <a:cs typeface="Gotham" pitchFamily="50" charset="0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3B452C7-01E7-5E40-A8A1-7F9900DB9A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12129" y="133465"/>
            <a:ext cx="11886848" cy="849249"/>
            <a:chOff x="255261" y="133465"/>
            <a:chExt cx="11886848" cy="849249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D3BD632-E76E-EB0C-3772-4E1D7FC88620}"/>
                </a:ext>
              </a:extLst>
            </p:cNvPr>
            <p:cNvSpPr txBox="1">
              <a:spLocks/>
            </p:cNvSpPr>
            <p:nvPr/>
          </p:nvSpPr>
          <p:spPr>
            <a:xfrm>
              <a:off x="255261" y="133465"/>
              <a:ext cx="5352905" cy="785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6200"/>
                </a:lnSpc>
              </a:pPr>
              <a:r>
                <a:rPr lang="pt-BR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Gotham Black" panose="02000603040000020004" pitchFamily="2" charset="0"/>
                  <a:ea typeface="Times New Roman" panose="02020603050405020304" pitchFamily="18" charset="0"/>
                  <a:cs typeface="Gotham" pitchFamily="50" charset="0"/>
                </a:rPr>
                <a:t>Sobre</a:t>
              </a:r>
              <a:r>
                <a:rPr lang="pt-BR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Gotham Black" panose="02000603040000020004" pitchFamily="2" charset="0"/>
                  <a:ea typeface="Times New Roman" panose="02020603050405020304" pitchFamily="18" charset="0"/>
                  <a:cs typeface="Gotham" pitchFamily="50" charset="0"/>
                </a:rPr>
                <a:t> a Desenbahia</a:t>
              </a:r>
              <a:endParaRPr lang="pt-B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3040000020004" pitchFamily="2" charset="0"/>
                <a:cs typeface="Gotham" pitchFamily="50" charset="0"/>
              </a:endParaRP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1A6E907-E9C5-BDD3-E36C-EC8E8A546EE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/>
          </p:blipFill>
          <p:spPr>
            <a:xfrm>
              <a:off x="8709852" y="167969"/>
              <a:ext cx="3432257" cy="814745"/>
            </a:xfrm>
            <a:prstGeom prst="rect">
              <a:avLst/>
            </a:prstGeom>
          </p:spPr>
        </p:pic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D15A9D51-C568-135E-8129-A1BA96A73A6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4951606" y="769425"/>
              <a:ext cx="3855965" cy="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AF75DA-515D-64CA-7421-F8620992D7D9}"/>
              </a:ext>
            </a:extLst>
          </p:cNvPr>
          <p:cNvSpPr txBox="1"/>
          <p:nvPr/>
        </p:nvSpPr>
        <p:spPr>
          <a:xfrm>
            <a:off x="6567899" y="2655535"/>
            <a:ext cx="15758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5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Transformada </a:t>
            </a:r>
          </a:p>
          <a:p>
            <a:pPr algn="ctr"/>
            <a:r>
              <a:rPr lang="pt-BR" sz="125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em Agência de Fomento em 17 de setembro de 2001 </a:t>
            </a:r>
            <a:r>
              <a:rPr lang="pt-BR" sz="1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(Desenbahia)</a:t>
            </a:r>
            <a:endParaRPr lang="en-US" sz="125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ECF1FB-76F0-BCC9-4CAD-337B1E6F24AB}"/>
              </a:ext>
            </a:extLst>
          </p:cNvPr>
          <p:cNvSpPr txBox="1"/>
          <p:nvPr/>
        </p:nvSpPr>
        <p:spPr>
          <a:xfrm>
            <a:off x="8263099" y="2638283"/>
            <a:ext cx="1845381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50" dirty="0">
                <a:solidFill>
                  <a:schemeClr val="bg1"/>
                </a:solidFill>
                <a:latin typeface="Open Sans" panose="020B0606030504020204" pitchFamily="34" charset="0"/>
              </a:rPr>
              <a:t>Viabilizar soluções financeiras e técnicas que promovam o desenvolvimento sustentável e melhorem a vida da população baiana</a:t>
            </a:r>
            <a:endParaRPr lang="pt-BR" sz="125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4ABCD34-C80B-6DCB-A77A-17D3045C675C}"/>
              </a:ext>
            </a:extLst>
          </p:cNvPr>
          <p:cNvSpPr txBox="1"/>
          <p:nvPr/>
        </p:nvSpPr>
        <p:spPr>
          <a:xfrm>
            <a:off x="10159174" y="2638283"/>
            <a:ext cx="184538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50" dirty="0">
                <a:solidFill>
                  <a:schemeClr val="bg1"/>
                </a:solidFill>
                <a:latin typeface="Open Sans" panose="020B0606030504020204" pitchFamily="34" charset="0"/>
              </a:rPr>
              <a:t>Está presente em mais de </a:t>
            </a:r>
            <a:r>
              <a:rPr lang="pt-BR" sz="1250" b="1" dirty="0">
                <a:solidFill>
                  <a:schemeClr val="bg1"/>
                </a:solidFill>
                <a:latin typeface="Open Sans" panose="020B0606030504020204" pitchFamily="34" charset="0"/>
              </a:rPr>
              <a:t>300</a:t>
            </a:r>
            <a:r>
              <a:rPr lang="pt-BR" sz="1250" dirty="0">
                <a:solidFill>
                  <a:schemeClr val="bg1"/>
                </a:solidFill>
                <a:latin typeface="Open Sans" panose="020B0606030504020204" pitchFamily="34" charset="0"/>
              </a:rPr>
              <a:t> municípios</a:t>
            </a:r>
            <a:endParaRPr lang="pt-BR" sz="125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2529075-FCDB-6157-D436-D21370F2ECEA}"/>
              </a:ext>
            </a:extLst>
          </p:cNvPr>
          <p:cNvCxnSpPr>
            <a:cxnSpLocks/>
          </p:cNvCxnSpPr>
          <p:nvPr/>
        </p:nvCxnSpPr>
        <p:spPr>
          <a:xfrm>
            <a:off x="5725459" y="2265454"/>
            <a:ext cx="1287816" cy="0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1F4D4DA0-E9CA-9652-938B-EDCD8ACEF642}"/>
              </a:ext>
            </a:extLst>
          </p:cNvPr>
          <p:cNvCxnSpPr>
            <a:cxnSpLocks/>
          </p:cNvCxnSpPr>
          <p:nvPr/>
        </p:nvCxnSpPr>
        <p:spPr>
          <a:xfrm>
            <a:off x="7616399" y="2265454"/>
            <a:ext cx="1287816" cy="0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F0023315-5A49-C0DC-AD27-A0F5A3FA8501}"/>
              </a:ext>
            </a:extLst>
          </p:cNvPr>
          <p:cNvCxnSpPr>
            <a:cxnSpLocks/>
          </p:cNvCxnSpPr>
          <p:nvPr/>
        </p:nvCxnSpPr>
        <p:spPr>
          <a:xfrm>
            <a:off x="9527600" y="2259478"/>
            <a:ext cx="1271882" cy="5976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21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3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4531EE28-2590-4162-823E-B7316406A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59" y="454271"/>
            <a:ext cx="2238859" cy="3097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6923AD-7650-0CF1-2995-857760E2C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83" y="-27384"/>
            <a:ext cx="12240682" cy="6885384"/>
          </a:xfrm>
          <a:prstGeom prst="rect">
            <a:avLst/>
          </a:prstGeom>
        </p:spPr>
      </p:pic>
      <p:pic>
        <p:nvPicPr>
          <p:cNvPr id="35" name="Gráfico 34" descr="Selo Tick1 com preenchimento sólido">
            <a:extLst>
              <a:ext uri="{FF2B5EF4-FFF2-40B4-BE49-F238E27FC236}">
                <a16:creationId xmlns:a16="http://schemas.microsoft.com/office/drawing/2014/main" id="{C679384E-1946-2B8F-B24B-E5583D7583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8295" y="2468895"/>
            <a:ext cx="753683" cy="7536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D744B1-8927-014B-DDD8-697435B749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8" y="3420374"/>
            <a:ext cx="1235366" cy="247073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F71A6E4-24BA-6311-1924-906E09BF2D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63799" y="3724649"/>
            <a:ext cx="6016896" cy="75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11" name="Imagem 10" descr="Placa azul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F69504BF-743F-ACB7-92B3-DC18E2A77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8" y="3760619"/>
            <a:ext cx="2885815" cy="52802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AD590B8-CB0C-DD58-10C2-D39106128B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83" y="-27384"/>
            <a:ext cx="12240682" cy="68853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B8375A7-842E-C45A-B330-B116B1E35F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/>
          <a:srcRect/>
          <a:stretch/>
        </p:blipFill>
        <p:spPr>
          <a:xfrm>
            <a:off x="4272886" y="5831949"/>
            <a:ext cx="4130963" cy="980603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E1AFAE1-3731-68BD-26D2-98F41E3F39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50" y="-27386"/>
            <a:ext cx="6943725" cy="65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C1C3037-5A66-E1FB-6D37-D2F54B89FA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" y="2875"/>
            <a:ext cx="12188629" cy="6856104"/>
          </a:xfrm>
          <a:prstGeom prst="rect">
            <a:avLst/>
          </a:prstGeom>
        </p:spPr>
      </p:pic>
      <p:pic>
        <p:nvPicPr>
          <p:cNvPr id="33" name="Imagem 32" descr="Desenho de um círculo">
            <a:extLst>
              <a:ext uri="{FF2B5EF4-FFF2-40B4-BE49-F238E27FC236}">
                <a16:creationId xmlns:a16="http://schemas.microsoft.com/office/drawing/2014/main" id="{AE946FD7-2E63-AFEF-B2B7-480DCFE6850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94" y="6174555"/>
            <a:ext cx="2885815" cy="43484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85ED98A-C83B-5CCD-A311-147696C1EB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-1" y="580162"/>
            <a:ext cx="12192001" cy="5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sz="40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Solicitando o crédito</a:t>
            </a:r>
            <a:endParaRPr lang="pt-BR" sz="4000" kern="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45043F0-94AE-3B6C-3592-C2A62251EC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27652" b="31412"/>
          <a:stretch>
            <a:fillRect/>
          </a:stretch>
        </p:blipFill>
        <p:spPr>
          <a:xfrm>
            <a:off x="768976" y="1724766"/>
            <a:ext cx="10654048" cy="32719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40565D2-714D-03B4-0DAF-30728E3F15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8796969" y="4778495"/>
            <a:ext cx="1591040" cy="159104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28678E42-3D73-530D-5C7D-F8BA654E7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8009" y="5134841"/>
            <a:ext cx="1474382" cy="8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Acesse o</a:t>
            </a:r>
          </a:p>
          <a:p>
            <a:pPr lvl="0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QRCode e </a:t>
            </a:r>
          </a:p>
          <a:p>
            <a:pPr lvl="0" eaLnBrk="0" hangingPunct="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pt-BR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mais.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7EA6BC0C-3BBA-8B3B-F598-C35FA71AC5A4}"/>
              </a:ext>
            </a:extLst>
          </p:cNvPr>
          <p:cNvSpPr txBox="1">
            <a:spLocks/>
          </p:cNvSpPr>
          <p:nvPr/>
        </p:nvSpPr>
        <p:spPr>
          <a:xfrm>
            <a:off x="447445" y="5971480"/>
            <a:ext cx="3876040" cy="55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pt-BR" sz="2200" kern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www.Desenbahia.ba.gov.br</a:t>
            </a:r>
            <a:endParaRPr lang="pt-BR" sz="2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4531EE28-2590-4162-823E-B7316406A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59" y="454271"/>
            <a:ext cx="2238859" cy="3097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6923AD-7650-0CF1-2995-857760E2C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-48682" y="-27384"/>
            <a:ext cx="12240680" cy="6885382"/>
          </a:xfrm>
          <a:prstGeom prst="rect">
            <a:avLst/>
          </a:prstGeom>
        </p:spPr>
      </p:pic>
      <p:pic>
        <p:nvPicPr>
          <p:cNvPr id="33" name="Imagem 32" descr="Desenho de um círculo">
            <a:extLst>
              <a:ext uri="{FF2B5EF4-FFF2-40B4-BE49-F238E27FC236}">
                <a16:creationId xmlns:a16="http://schemas.microsoft.com/office/drawing/2014/main" id="{AE946FD7-2E63-AFEF-B2B7-480DCFE6850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3" y="6131424"/>
            <a:ext cx="2885815" cy="434849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AF2F1048-FDA8-1357-DBD8-0D7B29D35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9" y="2406772"/>
            <a:ext cx="319177" cy="319177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3C2F4113-4DE9-32C0-1F5D-1A41770A1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8" y="2843843"/>
            <a:ext cx="319177" cy="319177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99AF80CD-30CD-7C53-7069-99BDD480D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7" y="3280914"/>
            <a:ext cx="319177" cy="319177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0129BFA8-8E90-2B9A-803F-1CB048725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6" y="3745305"/>
            <a:ext cx="319177" cy="319177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BFF9A6E8-8BCE-D662-C87A-EF02EA4EF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6" y="4211136"/>
            <a:ext cx="319177" cy="319177"/>
          </a:xfrm>
          <a:prstGeom prst="rect">
            <a:avLst/>
          </a:prstGeom>
        </p:spPr>
      </p:pic>
      <p:pic>
        <p:nvPicPr>
          <p:cNvPr id="9" name="Imagem 8" descr="Pessoas olhando para a câmera&#10;&#10;Descrição gerada automaticamente">
            <a:extLst>
              <a:ext uri="{FF2B5EF4-FFF2-40B4-BE49-F238E27FC236}">
                <a16:creationId xmlns:a16="http://schemas.microsoft.com/office/drawing/2014/main" id="{31A04BB6-AE08-E7CC-C88C-18E6786C6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581" y="-27384"/>
            <a:ext cx="6001417" cy="571380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3F2D79F-A213-C1B8-3237-49CFA6D64A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rcRect/>
          <a:stretch/>
        </p:blipFill>
        <p:spPr>
          <a:xfrm>
            <a:off x="4125761" y="5795132"/>
            <a:ext cx="3940478" cy="9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27BBE-CFA8-EEFB-9BFC-06EBE2F69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6B46E1-C2C6-BAC8-09F0-672000376F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A14F85BE-ED97-D6DA-FB95-A1857E939F79}"/>
              </a:ext>
            </a:extLst>
          </p:cNvPr>
          <p:cNvSpPr txBox="1">
            <a:spLocks/>
          </p:cNvSpPr>
          <p:nvPr/>
        </p:nvSpPr>
        <p:spPr>
          <a:xfrm>
            <a:off x="920905" y="5852160"/>
            <a:ext cx="3122775" cy="341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pt-BR" sz="2200" kern="0" dirty="0">
                <a:hlinkClick r:id="rId3"/>
              </a:rPr>
              <a:t>www.Desenbahia.ba.gov.br</a:t>
            </a:r>
            <a:endParaRPr lang="pt-BR" sz="2200" kern="0" dirty="0"/>
          </a:p>
        </p:txBody>
      </p:sp>
    </p:spTree>
    <p:extLst>
      <p:ext uri="{BB962C8B-B14F-4D97-AF65-F5344CB8AC3E}">
        <p14:creationId xmlns:p14="http://schemas.microsoft.com/office/powerpoint/2010/main" val="367308884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053C70E-9B9F-B802-199C-D2C8F3034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8A905CA7-33DC-2956-7232-0E2F85635FEB}"/>
              </a:ext>
            </a:extLst>
          </p:cNvPr>
          <p:cNvSpPr/>
          <p:nvPr/>
        </p:nvSpPr>
        <p:spPr>
          <a:xfrm>
            <a:off x="7028245" y="319406"/>
            <a:ext cx="4948845" cy="6052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427E043-BB24-F1FB-4CE1-0D014E6CDF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64" y="-1261149"/>
            <a:ext cx="6476219" cy="91091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3D2236-02AC-2839-A321-A576285DA3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/>
        </p:blipFill>
        <p:spPr>
          <a:xfrm>
            <a:off x="7010984" y="98153"/>
            <a:ext cx="984690" cy="132001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A919344-6269-D57B-9BAC-F8EAE10BE31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7038" y="1337270"/>
            <a:ext cx="11351400" cy="1581225"/>
            <a:chOff x="387038" y="1337270"/>
            <a:chExt cx="11351400" cy="1581225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382F3F2-C4B8-08F4-1FAD-6B9C690C43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8" y="1337270"/>
              <a:ext cx="5268589" cy="629376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3A7D4ED-AA48-DA8B-A3E6-0D643331243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/>
            <a:stretch/>
          </p:blipFill>
          <p:spPr>
            <a:xfrm>
              <a:off x="10933063" y="1831790"/>
              <a:ext cx="805375" cy="1086705"/>
            </a:xfrm>
            <a:prstGeom prst="rect">
              <a:avLst/>
            </a:prstGeom>
          </p:spPr>
        </p:pic>
      </p:grpSp>
      <p:pic>
        <p:nvPicPr>
          <p:cNvPr id="14" name="Imagem 13">
            <a:hlinkClick r:id="" action="ppaction://noaction"/>
            <a:extLst>
              <a:ext uri="{FF2B5EF4-FFF2-40B4-BE49-F238E27FC236}">
                <a16:creationId xmlns:a16="http://schemas.microsoft.com/office/drawing/2014/main" id="{4B093688-8A51-D2C2-6E93-CD299E8AE9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22811" y="1551543"/>
            <a:ext cx="805375" cy="1086704"/>
          </a:xfrm>
          <a:prstGeom prst="rect">
            <a:avLst/>
          </a:prstGeom>
        </p:spPr>
      </p:pic>
      <p:pic>
        <p:nvPicPr>
          <p:cNvPr id="17" name="Imagem 1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BE0B376-3866-9742-D535-AB9D7C91CD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6" y="1811718"/>
            <a:ext cx="3153679" cy="64266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452ECC58-EC95-B162-17C4-C148761740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7038" y="2736270"/>
            <a:ext cx="10785174" cy="1448486"/>
            <a:chOff x="387038" y="2736270"/>
            <a:chExt cx="10785174" cy="1448486"/>
          </a:xfrm>
        </p:grpSpPr>
        <p:pic>
          <p:nvPicPr>
            <p:cNvPr id="22" name="Imagem 21" descr="Logotipo&#10;&#10;Descrição gerada automaticamente com confiança baixa">
              <a:extLst>
                <a:ext uri="{FF2B5EF4-FFF2-40B4-BE49-F238E27FC236}">
                  <a16:creationId xmlns:a16="http://schemas.microsoft.com/office/drawing/2014/main" id="{209D2B2F-DD92-BA79-28BE-7E7E61FF258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8" y="2736270"/>
              <a:ext cx="1498823" cy="629376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020AE536-B424-376E-1F1E-6BC769ED58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rcRect/>
            <a:stretch/>
          </p:blipFill>
          <p:spPr>
            <a:xfrm>
              <a:off x="10388081" y="3119280"/>
              <a:ext cx="784131" cy="1065476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251E606-B5E8-EE1A-B1A9-7C6F16440356}"/>
              </a:ext>
            </a:extLst>
          </p:cNvPr>
          <p:cNvGrpSpPr>
            <a:grpSpLocks/>
          </p:cNvGrpSpPr>
          <p:nvPr/>
        </p:nvGrpSpPr>
        <p:grpSpPr>
          <a:xfrm>
            <a:off x="380126" y="319406"/>
            <a:ext cx="9719784" cy="4324996"/>
            <a:chOff x="387037" y="319406"/>
            <a:chExt cx="9719784" cy="4324996"/>
          </a:xfrm>
        </p:grpSpPr>
        <p:pic>
          <p:nvPicPr>
            <p:cNvPr id="26" name="Imagem 25" descr="Logotipo&#10;&#10;Descrição gerada automaticamente">
              <a:extLst>
                <a:ext uri="{FF2B5EF4-FFF2-40B4-BE49-F238E27FC236}">
                  <a16:creationId xmlns:a16="http://schemas.microsoft.com/office/drawing/2014/main" id="{AD7EF89A-9CF5-896F-4A1E-C9683EF60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7" y="4062040"/>
              <a:ext cx="1759093" cy="582362"/>
            </a:xfrm>
            <a:prstGeom prst="rect">
              <a:avLst/>
            </a:prstGeom>
          </p:spPr>
        </p:pic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08651263-1C0E-D033-C679-4D35DEAA6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9301445" y="319406"/>
              <a:ext cx="805376" cy="1086706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98A8243-A4D6-772A-AAA4-A309F04228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7037" y="1838476"/>
            <a:ext cx="7673048" cy="1951283"/>
            <a:chOff x="387037" y="1838476"/>
            <a:chExt cx="7673048" cy="1951283"/>
          </a:xfrm>
        </p:grpSpPr>
        <p:pic>
          <p:nvPicPr>
            <p:cNvPr id="20" name="Imagem 19" descr="Logotipo&#10;&#10;Descrição gerada automaticamente">
              <a:extLst>
                <a:ext uri="{FF2B5EF4-FFF2-40B4-BE49-F238E27FC236}">
                  <a16:creationId xmlns:a16="http://schemas.microsoft.com/office/drawing/2014/main" id="{04ACC579-93F2-4746-F872-84CD3012657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7" y="3188942"/>
              <a:ext cx="1759093" cy="600817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65F6D82F-9E92-76F3-5985-6D9F5F2151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rcRect/>
            <a:stretch/>
          </p:blipFill>
          <p:spPr>
            <a:xfrm>
              <a:off x="7320170" y="1838476"/>
              <a:ext cx="739915" cy="998380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7F33C2F-553E-3E56-132E-6CCBE4905F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7038" y="3644593"/>
            <a:ext cx="10530111" cy="2437362"/>
            <a:chOff x="387038" y="3644593"/>
            <a:chExt cx="10530111" cy="2437362"/>
          </a:xfrm>
        </p:grpSpPr>
        <p:pic>
          <p:nvPicPr>
            <p:cNvPr id="28" name="Imagem 27" descr="Logotipo&#10;&#10;Descrição gerada automaticamente com confiança baixa">
              <a:extLst>
                <a:ext uri="{FF2B5EF4-FFF2-40B4-BE49-F238E27FC236}">
                  <a16:creationId xmlns:a16="http://schemas.microsoft.com/office/drawing/2014/main" id="{38DC3580-E437-A965-2A1B-96B288DB84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8" y="3644593"/>
              <a:ext cx="2793062" cy="569175"/>
            </a:xfrm>
            <a:prstGeom prst="rect">
              <a:avLst/>
            </a:prstGeom>
          </p:spPr>
        </p:pic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EBA9A881-31D5-DC05-18C7-D205281ABB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/>
            <a:srcRect/>
            <a:stretch/>
          </p:blipFill>
          <p:spPr>
            <a:xfrm>
              <a:off x="10133018" y="5023915"/>
              <a:ext cx="784131" cy="105804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19FEDC4-AA2B-1ED2-747D-FD8D06C864E4}"/>
              </a:ext>
            </a:extLst>
          </p:cNvPr>
          <p:cNvGrpSpPr/>
          <p:nvPr/>
        </p:nvGrpSpPr>
        <p:grpSpPr>
          <a:xfrm>
            <a:off x="387037" y="2266347"/>
            <a:ext cx="9863800" cy="2335091"/>
            <a:chOff x="387037" y="2266347"/>
            <a:chExt cx="9863800" cy="2335091"/>
          </a:xfrm>
        </p:grpSpPr>
        <p:pic>
          <p:nvPicPr>
            <p:cNvPr id="30" name="Imagem 29" descr="Interface gráfica do usuário&#10;&#10;Descrição gerada automaticamente com confiança média">
              <a:extLst>
                <a:ext uri="{FF2B5EF4-FFF2-40B4-BE49-F238E27FC236}">
                  <a16:creationId xmlns:a16="http://schemas.microsoft.com/office/drawing/2014/main" id="{44D86A2A-B827-7DBE-D62F-1E0A3BAD3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7" y="2266347"/>
              <a:ext cx="3620533" cy="629376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9DC0A69A-6648-35D5-D3CB-99CB2F9C2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9481143" y="3562878"/>
              <a:ext cx="769694" cy="1038560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9F3F2E4-4F25-18B7-87AF-F572848CD8E0}"/>
              </a:ext>
            </a:extLst>
          </p:cNvPr>
          <p:cNvGrpSpPr>
            <a:grpSpLocks/>
          </p:cNvGrpSpPr>
          <p:nvPr/>
        </p:nvGrpSpPr>
        <p:grpSpPr>
          <a:xfrm>
            <a:off x="387038" y="1418516"/>
            <a:ext cx="9094105" cy="3660590"/>
            <a:chOff x="387038" y="1418516"/>
            <a:chExt cx="9094105" cy="3660590"/>
          </a:xfrm>
        </p:grpSpPr>
        <p:pic>
          <p:nvPicPr>
            <p:cNvPr id="24" name="Imagem 23" descr="Interface gráfica do usuário&#10;&#10;Descrição gerada automaticamente com confiança média">
              <a:extLst>
                <a:ext uri="{FF2B5EF4-FFF2-40B4-BE49-F238E27FC236}">
                  <a16:creationId xmlns:a16="http://schemas.microsoft.com/office/drawing/2014/main" id="{E909C49E-9531-A1F4-E689-DE18AF389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38" y="4480578"/>
              <a:ext cx="1425360" cy="598528"/>
            </a:xfrm>
            <a:prstGeom prst="rect">
              <a:avLst/>
            </a:prstGeom>
          </p:spPr>
        </p:pic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3FF5E81B-1045-9BB3-4882-DBD48E20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8711448" y="1418516"/>
              <a:ext cx="769695" cy="1038560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942AD940-70F1-B524-9FDA-090A367C603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55545" y="1025608"/>
            <a:ext cx="4956844" cy="5277600"/>
            <a:chOff x="6755545" y="1025608"/>
            <a:chExt cx="4956844" cy="5277600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48B94B0-B062-8FF0-306C-F277EF230DF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1"/>
            <a:srcRect/>
            <a:stretch/>
          </p:blipFill>
          <p:spPr>
            <a:xfrm>
              <a:off x="10410248" y="2654648"/>
              <a:ext cx="803999" cy="540000"/>
            </a:xfrm>
            <a:prstGeom prst="rect">
              <a:avLst/>
            </a:prstGeom>
          </p:spPr>
        </p:pic>
        <p:pic>
          <p:nvPicPr>
            <p:cNvPr id="29" name="Imagem 28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78F0E544-D26C-065B-D27B-3383CA101F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755545" y="2614224"/>
              <a:ext cx="876316" cy="540000"/>
            </a:xfrm>
            <a:prstGeom prst="rect">
              <a:avLst/>
            </a:prstGeom>
          </p:spPr>
        </p:pic>
        <p:pic>
          <p:nvPicPr>
            <p:cNvPr id="32" name="Imagem 31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5777356E-36F1-B8F4-4CD1-4CBF0503A2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584211" y="5763208"/>
              <a:ext cx="757450" cy="540000"/>
            </a:xfrm>
            <a:prstGeom prst="rect">
              <a:avLst/>
            </a:prstGeom>
          </p:spPr>
        </p:pic>
        <p:pic>
          <p:nvPicPr>
            <p:cNvPr id="34" name="Imagem 33" descr="Interface gráfica do usuário&#10;&#10;Descrição gerada automaticamente com confiança média">
              <a:extLst>
                <a:ext uri="{FF2B5EF4-FFF2-40B4-BE49-F238E27FC236}">
                  <a16:creationId xmlns:a16="http://schemas.microsoft.com/office/drawing/2014/main" id="{52AB95A1-56A6-AEA0-E21E-CB7ED836E69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836073" y="3940578"/>
              <a:ext cx="876316" cy="540000"/>
            </a:xfrm>
            <a:prstGeom prst="rect">
              <a:avLst/>
            </a:prstGeom>
          </p:spPr>
        </p:pic>
        <p:pic>
          <p:nvPicPr>
            <p:cNvPr id="36" name="Imagem 35" descr="Interface gráfica do usuário, Texto, Aplicativo, chat ou mensagem de texto&#10;&#10;Descrição gerada automaticamente">
              <a:extLst>
                <a:ext uri="{FF2B5EF4-FFF2-40B4-BE49-F238E27FC236}">
                  <a16:creationId xmlns:a16="http://schemas.microsoft.com/office/drawing/2014/main" id="{CE01501E-D1FE-CECE-1356-6837075CBB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004357" y="4329756"/>
              <a:ext cx="757450" cy="540000"/>
            </a:xfrm>
            <a:prstGeom prst="rect">
              <a:avLst/>
            </a:prstGeom>
          </p:spPr>
        </p:pic>
        <p:pic>
          <p:nvPicPr>
            <p:cNvPr id="38" name="Imagem 37" descr="Interface gráfica do usuário, Texto, Aplicativo, chat ou mensagem de texto&#10;&#10;Descrição gerada automaticamente">
              <a:extLst>
                <a:ext uri="{FF2B5EF4-FFF2-40B4-BE49-F238E27FC236}">
                  <a16:creationId xmlns:a16="http://schemas.microsoft.com/office/drawing/2014/main" id="{E4B8D6B4-642A-1B17-17A9-C1A5FADB685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569668" y="2409458"/>
              <a:ext cx="757450" cy="540000"/>
            </a:xfrm>
            <a:prstGeom prst="rect">
              <a:avLst/>
            </a:prstGeom>
          </p:spPr>
        </p:pic>
        <p:pic>
          <p:nvPicPr>
            <p:cNvPr id="40" name="Imagem 39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47F4BA2C-B4AC-B733-CCCB-8772AA1894D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773165" y="1025608"/>
              <a:ext cx="876316" cy="540000"/>
            </a:xfrm>
            <a:prstGeom prst="rect">
              <a:avLst/>
            </a:prstGeom>
          </p:spPr>
        </p:pic>
        <p:pic>
          <p:nvPicPr>
            <p:cNvPr id="42" name="Imagem 41" descr="Interface gráfica do usuário&#10;&#10;Descrição gerada automaticamente com confiança média">
              <a:extLst>
                <a:ext uri="{FF2B5EF4-FFF2-40B4-BE49-F238E27FC236}">
                  <a16:creationId xmlns:a16="http://schemas.microsoft.com/office/drawing/2014/main" id="{DBC1EB4A-9D15-0791-9329-72D87F75F2C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161721" y="2209685"/>
              <a:ext cx="876316" cy="540000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9CF2931B-7301-D984-FAD1-FB5DA07B71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07570" y="5806320"/>
            <a:ext cx="4186578" cy="99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4617FF7-3DD4-29D4-C529-E8E70D82C7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9"/>
          <a:srcRect/>
          <a:stretch/>
        </p:blipFill>
        <p:spPr>
          <a:xfrm>
            <a:off x="4221807" y="5907405"/>
            <a:ext cx="3748385" cy="889787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A9F04536-7D94-5A3F-3C21-4A2BB5959B9E}"/>
              </a:ext>
            </a:extLst>
          </p:cNvPr>
          <p:cNvSpPr>
            <a:spLocks/>
          </p:cNvSpPr>
          <p:nvPr/>
        </p:nvSpPr>
        <p:spPr>
          <a:xfrm>
            <a:off x="-36048" y="5359135"/>
            <a:ext cx="6849383" cy="3829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8644689-698D-E173-808B-C5EEC3BB6C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4028" y="5380085"/>
            <a:ext cx="589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dos mais de 200 postos do </a:t>
            </a:r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CrediBahia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1332F33D-7898-3877-07D2-5053A06B4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3562" y="504632"/>
            <a:ext cx="5489765" cy="733988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D63730CA-F375-8695-62FE-1819B8925B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8474" y="588400"/>
            <a:ext cx="439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ONDE ESTAMOS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9A19330F-B1F5-2717-02F6-78AE2FF6D9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960" y="545161"/>
            <a:ext cx="673489" cy="6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DDF9E33C-389A-E020-6133-DC1308C9E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12DA88A-4F78-9D2C-25B4-FECA955A8CFA}"/>
              </a:ext>
            </a:extLst>
          </p:cNvPr>
          <p:cNvSpPr/>
          <p:nvPr/>
        </p:nvSpPr>
        <p:spPr>
          <a:xfrm>
            <a:off x="4862743" y="3268131"/>
            <a:ext cx="733245" cy="2175132"/>
          </a:xfrm>
          <a:prstGeom prst="rect">
            <a:avLst/>
          </a:prstGeom>
          <a:solidFill>
            <a:srgbClr val="005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8C38B26-E9F2-3626-15FA-BA428B948A9F}"/>
              </a:ext>
            </a:extLst>
          </p:cNvPr>
          <p:cNvSpPr/>
          <p:nvPr/>
        </p:nvSpPr>
        <p:spPr>
          <a:xfrm>
            <a:off x="6800125" y="3845859"/>
            <a:ext cx="733245" cy="1609556"/>
          </a:xfrm>
          <a:prstGeom prst="rect">
            <a:avLst/>
          </a:pr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D05DE70-F061-FDEF-3D9D-67627565E0A0}"/>
              </a:ext>
            </a:extLst>
          </p:cNvPr>
          <p:cNvSpPr/>
          <p:nvPr/>
        </p:nvSpPr>
        <p:spPr>
          <a:xfrm>
            <a:off x="3902165" y="1054976"/>
            <a:ext cx="733245" cy="4388287"/>
          </a:xfrm>
          <a:prstGeom prst="rect">
            <a:avLst/>
          </a:prstGeom>
          <a:solidFill>
            <a:srgbClr val="009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B3AACBC-3B0A-E947-B5BA-67A1367D55FC}"/>
              </a:ext>
            </a:extLst>
          </p:cNvPr>
          <p:cNvSpPr/>
          <p:nvPr/>
        </p:nvSpPr>
        <p:spPr>
          <a:xfrm>
            <a:off x="5829523" y="1975951"/>
            <a:ext cx="733245" cy="3467312"/>
          </a:xfrm>
          <a:prstGeom prst="rect">
            <a:avLst/>
          </a:prstGeom>
          <a:solidFill>
            <a:srgbClr val="70D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911C4C4-4390-1160-4013-16DC21D36781}"/>
              </a:ext>
            </a:extLst>
          </p:cNvPr>
          <p:cNvSpPr/>
          <p:nvPr/>
        </p:nvSpPr>
        <p:spPr>
          <a:xfrm>
            <a:off x="7738842" y="2533024"/>
            <a:ext cx="733245" cy="2910241"/>
          </a:xfrm>
          <a:prstGeom prst="rect">
            <a:avLst/>
          </a:prstGeom>
          <a:solidFill>
            <a:srgbClr val="CB1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5770EBE-0819-8087-D92B-2FDE1BC7BCCE}"/>
              </a:ext>
            </a:extLst>
          </p:cNvPr>
          <p:cNvSpPr/>
          <p:nvPr/>
        </p:nvSpPr>
        <p:spPr>
          <a:xfrm>
            <a:off x="8677584" y="4237723"/>
            <a:ext cx="733245" cy="1181815"/>
          </a:xfrm>
          <a:prstGeom prst="rect">
            <a:avLst/>
          </a:prstGeom>
          <a:solidFill>
            <a:srgbClr val="D83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DB9649-A2BF-8FCF-369A-7B01517DBB07}"/>
              </a:ext>
            </a:extLst>
          </p:cNvPr>
          <p:cNvSpPr txBox="1"/>
          <p:nvPr/>
        </p:nvSpPr>
        <p:spPr>
          <a:xfrm rot="16200000">
            <a:off x="3639952" y="3698734"/>
            <a:ext cx="3118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>
                    <a:lumMod val="95000"/>
                  </a:schemeClr>
                </a:solidFill>
                <a:latin typeface="Arial "/>
              </a:rPr>
              <a:t>AGRICULTURA</a:t>
            </a:r>
            <a:endParaRPr lang="pt-BR" sz="15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4BA615C-3361-3AC6-F020-948DBB428E79}"/>
              </a:ext>
            </a:extLst>
          </p:cNvPr>
          <p:cNvSpPr txBox="1"/>
          <p:nvPr/>
        </p:nvSpPr>
        <p:spPr>
          <a:xfrm rot="16200000">
            <a:off x="5600341" y="3710886"/>
            <a:ext cx="3118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>
                    <a:lumMod val="95000"/>
                  </a:schemeClr>
                </a:solidFill>
                <a:latin typeface="Arial "/>
              </a:rPr>
              <a:t>PÚBLICO</a:t>
            </a:r>
            <a:endParaRPr lang="pt-BR" sz="15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EDD62A-4ACB-8328-591D-ADE43EE2D2F8}"/>
              </a:ext>
            </a:extLst>
          </p:cNvPr>
          <p:cNvSpPr txBox="1"/>
          <p:nvPr/>
        </p:nvSpPr>
        <p:spPr>
          <a:xfrm rot="16200000">
            <a:off x="2722845" y="3698733"/>
            <a:ext cx="3118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>
                    <a:lumMod val="95000"/>
                  </a:schemeClr>
                </a:solidFill>
                <a:latin typeface="Arial "/>
              </a:rPr>
              <a:t>SERVIÇOS</a:t>
            </a:r>
            <a:endParaRPr lang="pt-BR" sz="15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D0B873A-F2D2-2B1A-0DDD-3BCE59F03397}"/>
              </a:ext>
            </a:extLst>
          </p:cNvPr>
          <p:cNvSpPr txBox="1"/>
          <p:nvPr/>
        </p:nvSpPr>
        <p:spPr>
          <a:xfrm rot="16200000">
            <a:off x="4636921" y="3690105"/>
            <a:ext cx="3118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>
                    <a:lumMod val="95000"/>
                  </a:schemeClr>
                </a:solidFill>
                <a:latin typeface="Arial "/>
              </a:rPr>
              <a:t>COMÉRCIO</a:t>
            </a:r>
            <a:endParaRPr lang="pt-BR" sz="15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EF0EEC9-3C6D-DA20-0A7C-3339F542E73F}"/>
              </a:ext>
            </a:extLst>
          </p:cNvPr>
          <p:cNvSpPr txBox="1"/>
          <p:nvPr/>
        </p:nvSpPr>
        <p:spPr>
          <a:xfrm rot="16200000">
            <a:off x="6543906" y="3698734"/>
            <a:ext cx="3118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>
                    <a:lumMod val="95000"/>
                  </a:schemeClr>
                </a:solidFill>
                <a:latin typeface="Arial "/>
              </a:rPr>
              <a:t>INDÚSTRIA</a:t>
            </a:r>
            <a:endParaRPr lang="pt-BR" sz="15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BBF5AD4-D9B0-779C-8D08-A7785FA78E10}"/>
              </a:ext>
            </a:extLst>
          </p:cNvPr>
          <p:cNvSpPr txBox="1"/>
          <p:nvPr/>
        </p:nvSpPr>
        <p:spPr>
          <a:xfrm rot="16200000">
            <a:off x="7473145" y="3698732"/>
            <a:ext cx="31184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bg1">
                    <a:lumMod val="95000"/>
                  </a:schemeClr>
                </a:solidFill>
                <a:latin typeface="Arial "/>
              </a:rPr>
              <a:t>PECUÁRIA</a:t>
            </a:r>
            <a:endParaRPr lang="pt-BR" sz="15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2A93F9-0DE7-B57B-66B9-2BB7F5E58C61}"/>
              </a:ext>
            </a:extLst>
          </p:cNvPr>
          <p:cNvSpPr txBox="1"/>
          <p:nvPr/>
        </p:nvSpPr>
        <p:spPr>
          <a:xfrm>
            <a:off x="4771594" y="2932250"/>
            <a:ext cx="90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5F75"/>
                </a:solidFill>
                <a:latin typeface="Arial "/>
              </a:rPr>
              <a:t>13,41%</a:t>
            </a:r>
            <a:endParaRPr lang="pt-BR" sz="1600" b="1" dirty="0">
              <a:solidFill>
                <a:srgbClr val="005F75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A05DF0-764E-41A0-0BE3-4823815E725E}"/>
              </a:ext>
            </a:extLst>
          </p:cNvPr>
          <p:cNvSpPr txBox="1"/>
          <p:nvPr/>
        </p:nvSpPr>
        <p:spPr>
          <a:xfrm>
            <a:off x="6713968" y="3498340"/>
            <a:ext cx="90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9C00"/>
                </a:solidFill>
                <a:latin typeface="Arial "/>
              </a:rPr>
              <a:t>7,45%</a:t>
            </a:r>
            <a:endParaRPr lang="pt-BR" sz="1600" b="1" dirty="0">
              <a:solidFill>
                <a:srgbClr val="FF9C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EFC026-E250-86B3-500C-05CABCABF250}"/>
              </a:ext>
            </a:extLst>
          </p:cNvPr>
          <p:cNvSpPr txBox="1"/>
          <p:nvPr/>
        </p:nvSpPr>
        <p:spPr>
          <a:xfrm>
            <a:off x="3830212" y="716422"/>
            <a:ext cx="90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9498"/>
                </a:solidFill>
                <a:latin typeface="Arial "/>
              </a:rPr>
              <a:t>33,57%</a:t>
            </a:r>
            <a:endParaRPr lang="pt-BR" sz="1600" b="1" dirty="0">
              <a:solidFill>
                <a:srgbClr val="009498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AC4358F-1260-722E-16F9-0970ABF7FF24}"/>
              </a:ext>
            </a:extLst>
          </p:cNvPr>
          <p:cNvSpPr txBox="1"/>
          <p:nvPr/>
        </p:nvSpPr>
        <p:spPr>
          <a:xfrm>
            <a:off x="5744288" y="1637397"/>
            <a:ext cx="90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70D3BE"/>
                </a:solidFill>
                <a:latin typeface="Arial "/>
              </a:rPr>
              <a:t>22,23%</a:t>
            </a:r>
            <a:endParaRPr lang="pt-BR" sz="1600" b="1" dirty="0">
              <a:solidFill>
                <a:srgbClr val="70D3BE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59DF36E-B066-7B35-56B2-0C3A6C9DA136}"/>
              </a:ext>
            </a:extLst>
          </p:cNvPr>
          <p:cNvSpPr txBox="1"/>
          <p:nvPr/>
        </p:nvSpPr>
        <p:spPr>
          <a:xfrm>
            <a:off x="7667981" y="2194470"/>
            <a:ext cx="90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B1A0A"/>
                </a:solidFill>
                <a:latin typeface="Arial "/>
              </a:rPr>
              <a:t>21,87%</a:t>
            </a:r>
            <a:endParaRPr lang="pt-BR" sz="1600" b="1" dirty="0">
              <a:solidFill>
                <a:srgbClr val="CB1A0A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25E1C53-B74B-F229-C554-F9AD4B556B65}"/>
              </a:ext>
            </a:extLst>
          </p:cNvPr>
          <p:cNvSpPr txBox="1"/>
          <p:nvPr/>
        </p:nvSpPr>
        <p:spPr>
          <a:xfrm>
            <a:off x="8610395" y="3922741"/>
            <a:ext cx="903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83C01"/>
                </a:solidFill>
                <a:latin typeface="Arial "/>
              </a:rPr>
              <a:t>1,47%</a:t>
            </a:r>
            <a:endParaRPr lang="pt-BR" sz="1600" b="1" dirty="0">
              <a:solidFill>
                <a:srgbClr val="D83C0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17DE7F42-2B0D-5988-3224-59BA3EFA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906" y="4384847"/>
            <a:ext cx="2751850" cy="30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96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4" grpId="0"/>
      <p:bldP spid="6" grpId="0"/>
      <p:bldP spid="7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263A-6BF8-25D9-90B4-BAF44A72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Agrupar 50">
            <a:extLst>
              <a:ext uri="{FF2B5EF4-FFF2-40B4-BE49-F238E27FC236}">
                <a16:creationId xmlns:a16="http://schemas.microsoft.com/office/drawing/2014/main" id="{910912D6-3678-6B5A-3C37-2D6161029B52}"/>
              </a:ext>
            </a:extLst>
          </p:cNvPr>
          <p:cNvGrpSpPr/>
          <p:nvPr/>
        </p:nvGrpSpPr>
        <p:grpSpPr>
          <a:xfrm>
            <a:off x="12420280" y="-6109"/>
            <a:ext cx="12192000" cy="6858000"/>
            <a:chOff x="0" y="0"/>
            <a:chExt cx="12192000" cy="6858000"/>
          </a:xfrm>
        </p:grpSpPr>
        <p:pic>
          <p:nvPicPr>
            <p:cNvPr id="52" name="Imagem 51" descr="Uma imagem contendo computer, computador, homem, avião&#10;&#10;Descrição gerada automaticamente">
              <a:extLst>
                <a:ext uri="{FF2B5EF4-FFF2-40B4-BE49-F238E27FC236}">
                  <a16:creationId xmlns:a16="http://schemas.microsoft.com/office/drawing/2014/main" id="{D704233B-3556-710A-9E11-1E645B5E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36E3F489-F778-05F7-7A44-1D44FB69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093" y="2899663"/>
              <a:ext cx="7875812" cy="834388"/>
            </a:xfrm>
            <a:prstGeom prst="rect">
              <a:avLst/>
            </a:prstGeom>
          </p:spPr>
        </p:pic>
        <p:pic>
          <p:nvPicPr>
            <p:cNvPr id="54" name="Imagem 53" descr="Desenho com traços pretos em fundo branco&#10;&#10;Descrição gerada automaticamente com confiança baixa">
              <a:extLst>
                <a:ext uri="{FF2B5EF4-FFF2-40B4-BE49-F238E27FC236}">
                  <a16:creationId xmlns:a16="http://schemas.microsoft.com/office/drawing/2014/main" id="{46897DBB-81DD-7C08-7A5F-9888888F5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338" y="5948727"/>
              <a:ext cx="3703327" cy="557785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C919841-9C59-22AE-5B99-133DDD5A31D6}"/>
              </a:ext>
            </a:extLst>
          </p:cNvPr>
          <p:cNvGrpSpPr>
            <a:grpSpLocks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3C60CBF-229F-FBA4-AE58-8E21F529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DCDEBAEE-8696-47AE-A9E7-27824822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7554"/>
              <a:ext cx="12192000" cy="5312000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71060E10-D32D-6F13-25F9-9E844871B8F3}"/>
                </a:ext>
              </a:extLst>
            </p:cNvPr>
            <p:cNvGrpSpPr>
              <a:grpSpLocks/>
            </p:cNvGrpSpPr>
            <p:nvPr/>
          </p:nvGrpSpPr>
          <p:grpSpPr>
            <a:xfrm>
              <a:off x="4564568" y="5942618"/>
              <a:ext cx="2971423" cy="714041"/>
              <a:chOff x="4282345" y="5787108"/>
              <a:chExt cx="3467870" cy="833338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6A8B9255-BEA3-2E0A-18B8-7F4B978E4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345" y="5875835"/>
                <a:ext cx="1813655" cy="691349"/>
              </a:xfrm>
              <a:prstGeom prst="rect">
                <a:avLst/>
              </a:prstGeom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E3E1D66C-D5C5-0B7F-E5AD-8F45A297B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24280" y="5787108"/>
                <a:ext cx="1425935" cy="833338"/>
              </a:xfrm>
              <a:prstGeom prst="rect">
                <a:avLst/>
              </a:prstGeom>
            </p:spPr>
          </p:pic>
        </p:grpSp>
      </p:grpSp>
      <p:sp>
        <p:nvSpPr>
          <p:cNvPr id="2" name="Título 3">
            <a:extLst>
              <a:ext uri="{FF2B5EF4-FFF2-40B4-BE49-F238E27FC236}">
                <a16:creationId xmlns:a16="http://schemas.microsoft.com/office/drawing/2014/main" id="{B34EC2EF-22B0-8474-13A2-0A0370D7D087}"/>
              </a:ext>
            </a:extLst>
          </p:cNvPr>
          <p:cNvSpPr txBox="1">
            <a:spLocks/>
          </p:cNvSpPr>
          <p:nvPr/>
        </p:nvSpPr>
        <p:spPr>
          <a:xfrm>
            <a:off x="688528" y="5901965"/>
            <a:ext cx="3876040" cy="55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pt-BR" sz="2200" kern="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www.Desenbahia.ba.gov.br</a:t>
            </a:r>
            <a:endParaRPr lang="pt-BR" sz="2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73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40C6922-677E-F2D0-5E2C-FDBCDBAF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915" t="30162" r="9118" b="23604"/>
          <a:stretch>
            <a:fillRect/>
          </a:stretch>
        </p:blipFill>
        <p:spPr>
          <a:xfrm>
            <a:off x="-7335146" y="2241550"/>
            <a:ext cx="2398263" cy="2402005"/>
          </a:xfrm>
          <a:custGeom>
            <a:avLst/>
            <a:gdLst>
              <a:gd name="connsiteX0" fmla="*/ 0 w 1654192"/>
              <a:gd name="connsiteY0" fmla="*/ 0 h 1656773"/>
              <a:gd name="connsiteX1" fmla="*/ 1654192 w 1654192"/>
              <a:gd name="connsiteY1" fmla="*/ 0 h 1656773"/>
              <a:gd name="connsiteX2" fmla="*/ 1654192 w 1654192"/>
              <a:gd name="connsiteY2" fmla="*/ 1656773 h 1656773"/>
              <a:gd name="connsiteX3" fmla="*/ 0 w 1654192"/>
              <a:gd name="connsiteY3" fmla="*/ 1656773 h 165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192" h="1656773">
                <a:moveTo>
                  <a:pt x="0" y="0"/>
                </a:moveTo>
                <a:lnTo>
                  <a:pt x="1654192" y="0"/>
                </a:lnTo>
                <a:lnTo>
                  <a:pt x="1654192" y="1656773"/>
                </a:lnTo>
                <a:lnTo>
                  <a:pt x="0" y="1656773"/>
                </a:lnTo>
                <a:close/>
              </a:path>
            </a:pathLst>
          </a:custGeom>
        </p:spPr>
      </p:pic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BF12EE9-65C4-0232-9FE2-18BA2DBB03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714" t="23792" r="4102" b="18902"/>
          <a:stretch>
            <a:fillRect/>
          </a:stretch>
        </p:blipFill>
        <p:spPr>
          <a:xfrm>
            <a:off x="-3414086" y="2213152"/>
            <a:ext cx="2398263" cy="2402005"/>
          </a:xfrm>
          <a:custGeom>
            <a:avLst/>
            <a:gdLst>
              <a:gd name="connsiteX0" fmla="*/ 0 w 1654192"/>
              <a:gd name="connsiteY0" fmla="*/ 0 h 1656773"/>
              <a:gd name="connsiteX1" fmla="*/ 1654192 w 1654192"/>
              <a:gd name="connsiteY1" fmla="*/ 0 h 1656773"/>
              <a:gd name="connsiteX2" fmla="*/ 1654192 w 1654192"/>
              <a:gd name="connsiteY2" fmla="*/ 1656773 h 1656773"/>
              <a:gd name="connsiteX3" fmla="*/ 0 w 1654192"/>
              <a:gd name="connsiteY3" fmla="*/ 1656773 h 165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192" h="1656773">
                <a:moveTo>
                  <a:pt x="0" y="0"/>
                </a:moveTo>
                <a:lnTo>
                  <a:pt x="1654192" y="0"/>
                </a:lnTo>
                <a:lnTo>
                  <a:pt x="1654192" y="1656773"/>
                </a:lnTo>
                <a:lnTo>
                  <a:pt x="0" y="1656773"/>
                </a:lnTo>
                <a:close/>
              </a:path>
            </a:pathLst>
          </a:cu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90A0E49-2AE6-52DC-3680-D5C9B1D1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05" t="27556" r="3474" b="13648"/>
          <a:stretch>
            <a:fillRect/>
          </a:stretch>
        </p:blipFill>
        <p:spPr>
          <a:xfrm>
            <a:off x="-2737859" y="2213152"/>
            <a:ext cx="2398263" cy="2402005"/>
          </a:xfrm>
          <a:custGeom>
            <a:avLst/>
            <a:gdLst>
              <a:gd name="connsiteX0" fmla="*/ 0 w 1654192"/>
              <a:gd name="connsiteY0" fmla="*/ 0 h 1656773"/>
              <a:gd name="connsiteX1" fmla="*/ 1654192 w 1654192"/>
              <a:gd name="connsiteY1" fmla="*/ 0 h 1656773"/>
              <a:gd name="connsiteX2" fmla="*/ 1654192 w 1654192"/>
              <a:gd name="connsiteY2" fmla="*/ 1656773 h 1656773"/>
              <a:gd name="connsiteX3" fmla="*/ 0 w 1654192"/>
              <a:gd name="connsiteY3" fmla="*/ 1656773 h 165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192" h="1656773">
                <a:moveTo>
                  <a:pt x="0" y="0"/>
                </a:moveTo>
                <a:lnTo>
                  <a:pt x="1654192" y="0"/>
                </a:lnTo>
                <a:lnTo>
                  <a:pt x="1654192" y="1656773"/>
                </a:lnTo>
                <a:lnTo>
                  <a:pt x="0" y="1656773"/>
                </a:lnTo>
                <a:close/>
              </a:path>
            </a:pathLst>
          </a:custGeom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69D99DC-38B4-EDD3-9439-809D037DC9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341" t="16014" r="1130" b="18945"/>
          <a:stretch>
            <a:fillRect/>
          </a:stretch>
        </p:blipFill>
        <p:spPr>
          <a:xfrm>
            <a:off x="-6011041" y="2213152"/>
            <a:ext cx="2398263" cy="2402005"/>
          </a:xfrm>
          <a:custGeom>
            <a:avLst/>
            <a:gdLst>
              <a:gd name="connsiteX0" fmla="*/ 0 w 1654192"/>
              <a:gd name="connsiteY0" fmla="*/ 0 h 1656773"/>
              <a:gd name="connsiteX1" fmla="*/ 1654192 w 1654192"/>
              <a:gd name="connsiteY1" fmla="*/ 0 h 1656773"/>
              <a:gd name="connsiteX2" fmla="*/ 1654192 w 1654192"/>
              <a:gd name="connsiteY2" fmla="*/ 1656773 h 1656773"/>
              <a:gd name="connsiteX3" fmla="*/ 0 w 1654192"/>
              <a:gd name="connsiteY3" fmla="*/ 1656773 h 165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192" h="1656773">
                <a:moveTo>
                  <a:pt x="0" y="0"/>
                </a:moveTo>
                <a:lnTo>
                  <a:pt x="1654192" y="0"/>
                </a:lnTo>
                <a:lnTo>
                  <a:pt x="1654192" y="1656773"/>
                </a:lnTo>
                <a:lnTo>
                  <a:pt x="0" y="1656773"/>
                </a:lnTo>
                <a:close/>
              </a:path>
            </a:pathLst>
          </a:custGeom>
        </p:spPr>
      </p:pic>
      <p:pic>
        <p:nvPicPr>
          <p:cNvPr id="8" name="Imagem 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D6033CD-1615-1375-EA3A-036EC14196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49" t="17983" r="3475" b="23124"/>
          <a:stretch>
            <a:fillRect/>
          </a:stretch>
        </p:blipFill>
        <p:spPr>
          <a:xfrm>
            <a:off x="-9240217" y="2213153"/>
            <a:ext cx="2398263" cy="2402005"/>
          </a:xfrm>
          <a:custGeom>
            <a:avLst/>
            <a:gdLst>
              <a:gd name="connsiteX0" fmla="*/ 0 w 1654192"/>
              <a:gd name="connsiteY0" fmla="*/ 0 h 1656773"/>
              <a:gd name="connsiteX1" fmla="*/ 1654192 w 1654192"/>
              <a:gd name="connsiteY1" fmla="*/ 0 h 1656773"/>
              <a:gd name="connsiteX2" fmla="*/ 1654192 w 1654192"/>
              <a:gd name="connsiteY2" fmla="*/ 1656773 h 1656773"/>
              <a:gd name="connsiteX3" fmla="*/ 0 w 1654192"/>
              <a:gd name="connsiteY3" fmla="*/ 1656773 h 165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192" h="1656773">
                <a:moveTo>
                  <a:pt x="0" y="0"/>
                </a:moveTo>
                <a:lnTo>
                  <a:pt x="1654192" y="0"/>
                </a:lnTo>
                <a:lnTo>
                  <a:pt x="1654192" y="1656773"/>
                </a:lnTo>
                <a:lnTo>
                  <a:pt x="0" y="1656773"/>
                </a:lnTo>
                <a:close/>
              </a:path>
            </a:pathLst>
          </a:custGeom>
        </p:spPr>
      </p:pic>
      <p:pic>
        <p:nvPicPr>
          <p:cNvPr id="9" name="Imagem 8" descr="Uma imagem contendo Site&#10;&#10;Descrição gerada automaticamente">
            <a:extLst>
              <a:ext uri="{FF2B5EF4-FFF2-40B4-BE49-F238E27FC236}">
                <a16:creationId xmlns:a16="http://schemas.microsoft.com/office/drawing/2014/main" id="{4BB8062C-E35E-0259-A6A3-F00B683311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993" t="23560" r="5308" b="23560"/>
          <a:stretch>
            <a:fillRect/>
          </a:stretch>
        </p:blipFill>
        <p:spPr>
          <a:xfrm>
            <a:off x="-8210611" y="2213152"/>
            <a:ext cx="2398263" cy="2402005"/>
          </a:xfrm>
          <a:custGeom>
            <a:avLst/>
            <a:gdLst>
              <a:gd name="connsiteX0" fmla="*/ 0 w 1654192"/>
              <a:gd name="connsiteY0" fmla="*/ 0 h 1656773"/>
              <a:gd name="connsiteX1" fmla="*/ 1654192 w 1654192"/>
              <a:gd name="connsiteY1" fmla="*/ 0 h 1656773"/>
              <a:gd name="connsiteX2" fmla="*/ 1654192 w 1654192"/>
              <a:gd name="connsiteY2" fmla="*/ 1656773 h 1656773"/>
              <a:gd name="connsiteX3" fmla="*/ 0 w 1654192"/>
              <a:gd name="connsiteY3" fmla="*/ 1656773 h 165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192" h="1656773">
                <a:moveTo>
                  <a:pt x="0" y="0"/>
                </a:moveTo>
                <a:lnTo>
                  <a:pt x="1654192" y="0"/>
                </a:lnTo>
                <a:lnTo>
                  <a:pt x="1654192" y="1656773"/>
                </a:lnTo>
                <a:lnTo>
                  <a:pt x="0" y="1656773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51FD13F-626D-98F2-D242-49EE43E73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A3E782B7-848E-E75C-CC21-1A46DAB35499}"/>
              </a:ext>
            </a:extLst>
          </p:cNvPr>
          <p:cNvSpPr txBox="1">
            <a:spLocks/>
          </p:cNvSpPr>
          <p:nvPr/>
        </p:nvSpPr>
        <p:spPr>
          <a:xfrm>
            <a:off x="3921060" y="3709802"/>
            <a:ext cx="3876040" cy="55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pt-BR" sz="2200" kern="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www.Desenbahia.ba.gov.br</a:t>
            </a:r>
            <a:endParaRPr lang="pt-BR" sz="2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4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B74AD-B5DE-0114-326E-14541A1AC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8CC1BD65-F903-E326-7DC7-EE0503462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57" y="454269"/>
            <a:ext cx="2238859" cy="3097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54265D-2375-FA91-0AD0-2966D2AD0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47" y="-4381"/>
            <a:ext cx="12336693" cy="69393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69AB82F-DDA2-2D79-206F-54A15D080D9C}"/>
              </a:ext>
            </a:extLst>
          </p:cNvPr>
          <p:cNvSpPr/>
          <p:nvPr/>
        </p:nvSpPr>
        <p:spPr>
          <a:xfrm>
            <a:off x="1639190" y="172788"/>
            <a:ext cx="8917497" cy="746416"/>
          </a:xfrm>
          <a:prstGeom prst="roundRect">
            <a:avLst>
              <a:gd name="adj" fmla="val 6552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5D6AE43-0296-A076-8C56-277B43FB3543}"/>
              </a:ext>
            </a:extLst>
          </p:cNvPr>
          <p:cNvSpPr txBox="1"/>
          <p:nvPr/>
        </p:nvSpPr>
        <p:spPr>
          <a:xfrm>
            <a:off x="2056702" y="286049"/>
            <a:ext cx="80785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pt-BR" sz="2500" dirty="0">
                <a:solidFill>
                  <a:srgbClr val="0070C0"/>
                </a:solidFill>
                <a:latin typeface="Bahnschrift" panose="020B0502040204020203" pitchFamily="34" charset="0"/>
              </a:rPr>
              <a:t>MICROCRÉDITO</a:t>
            </a:r>
          </a:p>
        </p:txBody>
      </p:sp>
      <p:pic>
        <p:nvPicPr>
          <p:cNvPr id="9" name="Picture 2" descr="Secretaria do Trabalho, Emprego, Renda e Esporte - Setre/Bahia - Posts |  Facebook">
            <a:extLst>
              <a:ext uri="{FF2B5EF4-FFF2-40B4-BE49-F238E27FC236}">
                <a16:creationId xmlns:a16="http://schemas.microsoft.com/office/drawing/2014/main" id="{B84DC829-D0B3-7C01-4D43-39BD27CE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07" y="4991415"/>
            <a:ext cx="818439" cy="818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AU/MG e Sebrae/MG firmam parceria em prol dos arquitetos e empresas |  CAU/MG">
            <a:extLst>
              <a:ext uri="{FF2B5EF4-FFF2-40B4-BE49-F238E27FC236}">
                <a16:creationId xmlns:a16="http://schemas.microsoft.com/office/drawing/2014/main" id="{8602B810-211E-8065-2C55-492F2EB6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4" y="4991418"/>
            <a:ext cx="846223" cy="818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56CDDA5-C495-EA36-1E05-B7D12A09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5063"/>
          <a:stretch/>
        </p:blipFill>
        <p:spPr bwMode="auto">
          <a:xfrm flipH="1">
            <a:off x="2935917" y="4991414"/>
            <a:ext cx="818439" cy="818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esenbahia by Desenbahia - Agência de Fomento do Estado da Bahia">
            <a:extLst>
              <a:ext uri="{FF2B5EF4-FFF2-40B4-BE49-F238E27FC236}">
                <a16:creationId xmlns:a16="http://schemas.microsoft.com/office/drawing/2014/main" id="{24DD9E19-A9A8-F6E1-AF6D-61801EE6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24" y="5010204"/>
            <a:ext cx="776755" cy="776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F2768A4C-7D90-758C-ADA8-56CAB3A29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3" y="-494747"/>
            <a:ext cx="4848605" cy="6858000"/>
          </a:xfrm>
          <a:prstGeom prst="rect">
            <a:avLst/>
          </a:prstGeom>
        </p:spPr>
      </p:pic>
      <p:pic>
        <p:nvPicPr>
          <p:cNvPr id="16" name="Imagem 15" descr="Uma imagem contendo Logotipo&#10;&#10;Descrição gerada automaticamente">
            <a:extLst>
              <a:ext uri="{FF2B5EF4-FFF2-40B4-BE49-F238E27FC236}">
                <a16:creationId xmlns:a16="http://schemas.microsoft.com/office/drawing/2014/main" id="{C31D7CD6-B9DD-2FAD-BC1B-851BECE46E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4" y="2394251"/>
            <a:ext cx="3798537" cy="1418792"/>
          </a:xfrm>
          <a:prstGeom prst="rect">
            <a:avLst/>
          </a:prstGeom>
        </p:spPr>
      </p:pic>
      <p:pic>
        <p:nvPicPr>
          <p:cNvPr id="18" name="Imagem 17" descr="Uma imagem contendo Forma&#10;&#10;Descrição gerada automaticamente">
            <a:extLst>
              <a:ext uri="{FF2B5EF4-FFF2-40B4-BE49-F238E27FC236}">
                <a16:creationId xmlns:a16="http://schemas.microsoft.com/office/drawing/2014/main" id="{41C60FA2-778D-CEAA-1705-1E173B1759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78" y="4634017"/>
            <a:ext cx="1081095" cy="1529129"/>
          </a:xfrm>
          <a:prstGeom prst="rect">
            <a:avLst/>
          </a:prstGeom>
        </p:spPr>
      </p:pic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377FAE09-49A5-07FA-D608-6D2D0C7789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43" y="5293035"/>
            <a:ext cx="775711" cy="248199"/>
          </a:xfrm>
          <a:prstGeom prst="rect">
            <a:avLst/>
          </a:prstGeom>
        </p:spPr>
      </p:pic>
      <p:pic>
        <p:nvPicPr>
          <p:cNvPr id="5" name="Imagem 4" descr="Desenho de um círculo">
            <a:extLst>
              <a:ext uri="{FF2B5EF4-FFF2-40B4-BE49-F238E27FC236}">
                <a16:creationId xmlns:a16="http://schemas.microsoft.com/office/drawing/2014/main" id="{155623A8-A28E-CA2D-6F8E-FFF051BF7C72}"/>
              </a:ext>
            </a:extLst>
          </p:cNvPr>
          <p:cNvPicPr/>
          <p:nvPr/>
        </p:nvPicPr>
        <p:blipFill>
          <a:blip r:embed="rId1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61" y="6350126"/>
            <a:ext cx="2885815" cy="434849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CDCA1FC4-E2B4-5ADA-32DF-25EA27FF2ACD}"/>
              </a:ext>
            </a:extLst>
          </p:cNvPr>
          <p:cNvGrpSpPr/>
          <p:nvPr/>
        </p:nvGrpSpPr>
        <p:grpSpPr>
          <a:xfrm>
            <a:off x="5503669" y="1338256"/>
            <a:ext cx="6160951" cy="1037755"/>
            <a:chOff x="3951400" y="732636"/>
            <a:chExt cx="5604545" cy="778316"/>
          </a:xfrm>
        </p:grpSpPr>
        <p:pic>
          <p:nvPicPr>
            <p:cNvPr id="10" name="Gráfico 9" descr="Público-alvo com preenchimento sólido">
              <a:extLst>
                <a:ext uri="{FF2B5EF4-FFF2-40B4-BE49-F238E27FC236}">
                  <a16:creationId xmlns:a16="http://schemas.microsoft.com/office/drawing/2014/main" id="{EA93494A-B069-F0EA-E15F-84180009B6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71701" y="732636"/>
              <a:ext cx="641207" cy="641207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909381F5-6C93-5CF3-2DB1-BCA56C48638D}"/>
                </a:ext>
              </a:extLst>
            </p:cNvPr>
            <p:cNvSpPr txBox="1"/>
            <p:nvPr/>
          </p:nvSpPr>
          <p:spPr>
            <a:xfrm>
              <a:off x="3951400" y="1206253"/>
              <a:ext cx="1357781" cy="304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3047924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3657509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4267093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4876678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1600" b="1" u="sng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Calibri" panose="020F0502020204030204" pitchFamily="34" charset="0"/>
                </a:rPr>
                <a:t>Beneficiários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FCF63AD-9F7F-A045-CEF2-04CFC3330267}"/>
                </a:ext>
              </a:extLst>
            </p:cNvPr>
            <p:cNvSpPr txBox="1"/>
            <p:nvPr/>
          </p:nvSpPr>
          <p:spPr>
            <a:xfrm>
              <a:off x="5261497" y="903363"/>
              <a:ext cx="42944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3047924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3657509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4267093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4876678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380990" indent="-380990">
                <a:buFont typeface="Wingdings" panose="05000000000000000000" pitchFamily="2" charset="2"/>
                <a:buChar char="ü"/>
              </a:pPr>
              <a:r>
                <a:rPr lang="pt-BR" sz="1600" dirty="0" err="1">
                  <a:solidFill>
                    <a:schemeClr val="bg1"/>
                  </a:solidFill>
                  <a:latin typeface="Bahnschrift" panose="020B0502040204020203" pitchFamily="34" charset="0"/>
                </a:rPr>
                <a:t>MEIs</a:t>
              </a:r>
              <a:r>
                <a:rPr lang="pt-BR"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e Autônomos com atividade produtiva</a:t>
              </a:r>
            </a:p>
            <a:p>
              <a:pPr marL="380990" indent="-380990">
                <a:buFont typeface="Wingdings" panose="05000000000000000000" pitchFamily="2" charset="2"/>
                <a:buChar char="ü"/>
              </a:pPr>
              <a:endParaRPr lang="pt-BR" sz="16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06AF042E-803F-68FA-87D6-9C4BDD98F2BD}"/>
              </a:ext>
            </a:extLst>
          </p:cNvPr>
          <p:cNvGrpSpPr/>
          <p:nvPr/>
        </p:nvGrpSpPr>
        <p:grpSpPr>
          <a:xfrm>
            <a:off x="5807968" y="2660915"/>
            <a:ext cx="5910909" cy="1034423"/>
            <a:chOff x="1068190" y="2903715"/>
            <a:chExt cx="4978644" cy="775817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CB6C17FC-148B-0CB4-AFC4-201A1DDCC03B}"/>
                </a:ext>
              </a:extLst>
            </p:cNvPr>
            <p:cNvGrpSpPr/>
            <p:nvPr/>
          </p:nvGrpSpPr>
          <p:grpSpPr>
            <a:xfrm>
              <a:off x="1068190" y="2903715"/>
              <a:ext cx="4978644" cy="603300"/>
              <a:chOff x="1028580" y="3119679"/>
              <a:chExt cx="4978644" cy="60330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D2303734-DAAA-F45C-EB0E-F836328DA51F}"/>
                  </a:ext>
                </a:extLst>
              </p:cNvPr>
              <p:cNvSpPr txBox="1"/>
              <p:nvPr/>
            </p:nvSpPr>
            <p:spPr>
              <a:xfrm>
                <a:off x="1902768" y="3307611"/>
                <a:ext cx="4104456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3047924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3657509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4267093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4876678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marL="380990" indent="-380990">
                  <a:buFont typeface="Wingdings" panose="05000000000000000000" pitchFamily="2" charset="2"/>
                  <a:buChar char="ü"/>
                </a:pPr>
                <a:r>
                  <a:rPr lang="pt-BR" sz="16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Até 24 meses, com até 6 meses de carência</a:t>
                </a:r>
                <a:r>
                  <a:rPr lang="pt-BR" sz="1600" dirty="0"/>
                  <a:t>.</a:t>
                </a:r>
              </a:p>
            </p:txBody>
          </p:sp>
          <p:pic>
            <p:nvPicPr>
              <p:cNvPr id="25" name="Gráfico 24" descr="Relógio com preenchimento sólido">
                <a:extLst>
                  <a:ext uri="{FF2B5EF4-FFF2-40B4-BE49-F238E27FC236}">
                    <a16:creationId xmlns:a16="http://schemas.microsoft.com/office/drawing/2014/main" id="{EFD3A16D-82B1-89BC-94D7-E52C46DB5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28580" y="3119679"/>
                <a:ext cx="603300" cy="603300"/>
              </a:xfrm>
              <a:prstGeom prst="rect">
                <a:avLst/>
              </a:prstGeom>
            </p:spPr>
          </p:pic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47208790-EF05-3571-A322-56B6C8FEB507}"/>
                </a:ext>
              </a:extLst>
            </p:cNvPr>
            <p:cNvSpPr txBox="1"/>
            <p:nvPr/>
          </p:nvSpPr>
          <p:spPr>
            <a:xfrm>
              <a:off x="1068190" y="3402533"/>
              <a:ext cx="6959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3047924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3657509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4267093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4876678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1600" b="1" u="sng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Calibri" panose="020F0502020204030204" pitchFamily="34" charset="0"/>
                </a:rPr>
                <a:t>Prazo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AAE24F7-413A-B581-C998-93CC2C605ED6}"/>
              </a:ext>
            </a:extLst>
          </p:cNvPr>
          <p:cNvGrpSpPr/>
          <p:nvPr/>
        </p:nvGrpSpPr>
        <p:grpSpPr>
          <a:xfrm>
            <a:off x="5711957" y="5253203"/>
            <a:ext cx="6144683" cy="982924"/>
            <a:chOff x="4376411" y="3672521"/>
            <a:chExt cx="4996577" cy="737193"/>
          </a:xfrm>
        </p:grpSpPr>
        <p:pic>
          <p:nvPicPr>
            <p:cNvPr id="31" name="Gráfico 30" descr="Selo de Área de Transferência com preenchimento sólido">
              <a:extLst>
                <a:ext uri="{FF2B5EF4-FFF2-40B4-BE49-F238E27FC236}">
                  <a16:creationId xmlns:a16="http://schemas.microsoft.com/office/drawing/2014/main" id="{E5B71080-1024-8690-25AA-4A33714811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92534" y="3672521"/>
              <a:ext cx="552211" cy="552211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ECB6F56-FB7D-C509-B2E6-DB25F7156D1B}"/>
                </a:ext>
              </a:extLst>
            </p:cNvPr>
            <p:cNvSpPr txBox="1"/>
            <p:nvPr/>
          </p:nvSpPr>
          <p:spPr>
            <a:xfrm>
              <a:off x="4376411" y="4132715"/>
              <a:ext cx="92738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3047924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3657509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4267093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4876678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t-BR" sz="1600" b="1" u="sng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Calibri" panose="020F0502020204030204" pitchFamily="34" charset="0"/>
                </a:rPr>
                <a:t>Garantia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BB5CA80D-3CBB-9E5E-C8F0-3E39DB752FC3}"/>
                </a:ext>
              </a:extLst>
            </p:cNvPr>
            <p:cNvSpPr txBox="1"/>
            <p:nvPr/>
          </p:nvSpPr>
          <p:spPr>
            <a:xfrm>
              <a:off x="5320537" y="3810126"/>
              <a:ext cx="40524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60958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21917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82875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43833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3047924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3657509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4267093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4876678" algn="l" defTabSz="121917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228594" indent="-228594">
                <a:buFont typeface="Wingdings" panose="05000000000000000000" pitchFamily="2" charset="2"/>
                <a:buChar char="ü"/>
              </a:pPr>
              <a:r>
                <a:rPr lang="pt-BR" sz="1600" dirty="0">
                  <a:solidFill>
                    <a:schemeClr val="bg1"/>
                  </a:solidFill>
                </a:rPr>
                <a:t>  AVAL ou Grupo Solidário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D4F5ED8-0B36-5564-1B9D-C43836573950}"/>
              </a:ext>
            </a:extLst>
          </p:cNvPr>
          <p:cNvGrpSpPr/>
          <p:nvPr/>
        </p:nvGrpSpPr>
        <p:grpSpPr>
          <a:xfrm>
            <a:off x="5144374" y="3832818"/>
            <a:ext cx="6395751" cy="983785"/>
            <a:chOff x="4044714" y="2667907"/>
            <a:chExt cx="4025997" cy="737839"/>
          </a:xfrm>
        </p:grpSpPr>
        <p:pic>
          <p:nvPicPr>
            <p:cNvPr id="35" name="Gráfico 34" descr="Hipoteca com preenchimento sólido">
              <a:extLst>
                <a:ext uri="{FF2B5EF4-FFF2-40B4-BE49-F238E27FC236}">
                  <a16:creationId xmlns:a16="http://schemas.microsoft.com/office/drawing/2014/main" id="{DDD2B5D3-02BF-7501-3098-E979429E22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401997" y="2667907"/>
              <a:ext cx="558374" cy="558374"/>
            </a:xfrm>
            <a:prstGeom prst="rect">
              <a:avLst/>
            </a:prstGeom>
          </p:spPr>
        </p:pic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A6BF606F-64E3-C4A5-A42A-0F9973A8A005}"/>
                </a:ext>
              </a:extLst>
            </p:cNvPr>
            <p:cNvGrpSpPr/>
            <p:nvPr/>
          </p:nvGrpSpPr>
          <p:grpSpPr>
            <a:xfrm>
              <a:off x="4044714" y="2781513"/>
              <a:ext cx="4025997" cy="624233"/>
              <a:chOff x="3868461" y="2745238"/>
              <a:chExt cx="4025997" cy="624233"/>
            </a:xfrm>
          </p:grpSpPr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20002B27-BD0E-EE83-63D3-B41DE375057D}"/>
                  </a:ext>
                </a:extLst>
              </p:cNvPr>
              <p:cNvSpPr txBox="1"/>
              <p:nvPr/>
            </p:nvSpPr>
            <p:spPr>
              <a:xfrm>
                <a:off x="4890548" y="2745238"/>
                <a:ext cx="30039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3047924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3657509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4267093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4876678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marL="380990" marR="0" lvl="0" indent="-38099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lang="pt-BR" sz="1600" dirty="0">
                    <a:solidFill>
                      <a:prstClr val="white"/>
                    </a:solidFill>
                  </a:rPr>
                  <a:t>Até 100%, limitado a R$ 21 mil (escalonado).</a:t>
                </a:r>
                <a:endPara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9DA700C9-F470-CCEE-CFA0-CE7E8D457BD3}"/>
                  </a:ext>
                </a:extLst>
              </p:cNvPr>
              <p:cNvSpPr txBox="1"/>
              <p:nvPr/>
            </p:nvSpPr>
            <p:spPr>
              <a:xfrm>
                <a:off x="3868461" y="3092472"/>
                <a:ext cx="1742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0958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12191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82875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243833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3047924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3657509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4267093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4876678" algn="l" defTabSz="121917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ahnschrift" panose="020B0502040204020203" pitchFamily="34" charset="0"/>
                    <a:ea typeface="Calibri" panose="020F0502020204030204" pitchFamily="34" charset="0"/>
                    <a:cs typeface="Arial" pitchFamily="34" charset="0"/>
                  </a:rPr>
                  <a:t>Nível de Participação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3406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759F7B-10C9-0676-0C33-925F9DA2C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Hailuo_Video_Animar imagem_397548498434740231">
            <a:hlinkClick r:id="" action="ppaction://media"/>
            <a:extLst>
              <a:ext uri="{FF2B5EF4-FFF2-40B4-BE49-F238E27FC236}">
                <a16:creationId xmlns:a16="http://schemas.microsoft.com/office/drawing/2014/main" id="{543B014C-7BEE-B74E-B779-C9843A33F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7564" y="2047827"/>
            <a:ext cx="4545471" cy="3035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8DA44E0-F78F-74F3-454A-EF0A58177E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58425" y="4781550"/>
            <a:ext cx="1832539" cy="3677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0096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46721C-9FD5-D653-1335-B636510067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4021187" y="5727811"/>
            <a:ext cx="4149625" cy="98503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96F489A-9ACB-A8AB-007E-0668DE5C2B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0306" y="233083"/>
            <a:ext cx="4831976" cy="343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735E4B-3AA8-0566-B8AB-057B13D84E49}"/>
              </a:ext>
            </a:extLst>
          </p:cNvPr>
          <p:cNvSpPr txBox="1"/>
          <p:nvPr/>
        </p:nvSpPr>
        <p:spPr>
          <a:xfrm>
            <a:off x="690282" y="145156"/>
            <a:ext cx="390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Linhas de Financiamento</a:t>
            </a:r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9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2634</TotalTime>
  <Words>209</Words>
  <Application>Microsoft Office PowerPoint</Application>
  <PresentationFormat>Widescreen</PresentationFormat>
  <Paragraphs>44</Paragraphs>
  <Slides>33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33</vt:i4>
      </vt:variant>
    </vt:vector>
  </HeadingPairs>
  <TitlesOfParts>
    <vt:vector size="47" baseType="lpstr">
      <vt:lpstr>Aptos</vt:lpstr>
      <vt:lpstr>Arial</vt:lpstr>
      <vt:lpstr>Arial </vt:lpstr>
      <vt:lpstr>Arial Black</vt:lpstr>
      <vt:lpstr>Bahnschrift</vt:lpstr>
      <vt:lpstr>Calibri</vt:lpstr>
      <vt:lpstr>Calibri Light</vt:lpstr>
      <vt:lpstr>Century Gothic</vt:lpstr>
      <vt:lpstr>Gotham Black</vt:lpstr>
      <vt:lpstr>Open Sans</vt:lpstr>
      <vt:lpstr>Wingdings</vt:lpstr>
      <vt:lpstr>Tema do Office</vt:lpstr>
      <vt:lpstr>Personalizar design</vt:lpstr>
      <vt:lpstr>2_Tema do Office</vt:lpstr>
      <vt:lpstr>www.Desenbahia.ba.gov.br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 Liberato Oliveira Neves</dc:creator>
  <cp:lastModifiedBy>Moises Marcos Barbosa de Matos</cp:lastModifiedBy>
  <cp:revision>44</cp:revision>
  <dcterms:created xsi:type="dcterms:W3CDTF">2024-11-06T13:54:01Z</dcterms:created>
  <dcterms:modified xsi:type="dcterms:W3CDTF">2026-05-22T13:03:34Z</dcterms:modified>
</cp:coreProperties>
</file>