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9" r:id="rId5"/>
    <p:sldId id="260" r:id="rId6"/>
    <p:sldId id="261" r:id="rId7"/>
    <p:sldId id="274" r:id="rId8"/>
    <p:sldId id="279" r:id="rId9"/>
    <p:sldId id="272" r:id="rId10"/>
    <p:sldId id="262" r:id="rId11"/>
    <p:sldId id="263" r:id="rId12"/>
    <p:sldId id="264" r:id="rId13"/>
    <p:sldId id="265" r:id="rId14"/>
    <p:sldId id="271" r:id="rId15"/>
    <p:sldId id="266" r:id="rId16"/>
    <p:sldId id="267" r:id="rId17"/>
    <p:sldId id="268" r:id="rId18"/>
    <p:sldId id="269" r:id="rId1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E08"/>
    <a:srgbClr val="E2C77C"/>
    <a:srgbClr val="102D1C"/>
    <a:srgbClr val="04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ME\Downloads\tabela%20eucalipto%20x%20mogno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'tabela eucalipto x mogno'!$A$1</c:f>
              <c:strCache>
                <c:ptCount val="1"/>
                <c:pt idx="0">
                  <c:v>Ano</c:v>
                </c:pt>
              </c:strCache>
            </c:strRef>
          </c:tx>
          <c:spPr>
            <a:ln w="34925" cap="rnd">
              <a:solidFill>
                <a:schemeClr val="bg1">
                  <a:lumMod val="75000"/>
                  <a:alpha val="32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'tabela eucalipto x mogno'!$A$2:$A$20</c:f>
              <c:numCache>
                <c:formatCode>General</c:formatCode>
                <c:ptCount val="1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BB-4C05-975D-C757F2B01B0F}"/>
            </c:ext>
          </c:extLst>
        </c:ser>
        <c:ser>
          <c:idx val="1"/>
          <c:order val="1"/>
          <c:tx>
            <c:strRef>
              <c:f>'tabela eucalipto x mogno'!$B$1</c:f>
              <c:strCache>
                <c:ptCount val="1"/>
                <c:pt idx="0">
                  <c:v>100% Euc. Fomento</c:v>
                </c:pt>
              </c:strCache>
            </c:strRef>
          </c:tx>
          <c:spPr>
            <a:ln w="34925" cap="rnd">
              <a:solidFill>
                <a:schemeClr val="bg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'tabela eucalipto x mogno'!$B$2:$B$20</c:f>
              <c:numCache>
                <c:formatCode>_("R$"* #,##0.00_);_("R$"* \(#,##0.00\);_("R$"* "-"??_);_(@_)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1072680</c:v>
                </c:pt>
                <c:pt idx="8">
                  <c:v>1072680</c:v>
                </c:pt>
                <c:pt idx="9">
                  <c:v>1072680</c:v>
                </c:pt>
                <c:pt idx="10">
                  <c:v>1072680</c:v>
                </c:pt>
                <c:pt idx="11">
                  <c:v>1072680</c:v>
                </c:pt>
                <c:pt idx="12">
                  <c:v>1072680</c:v>
                </c:pt>
                <c:pt idx="13">
                  <c:v>1072680</c:v>
                </c:pt>
                <c:pt idx="14">
                  <c:v>2145360</c:v>
                </c:pt>
                <c:pt idx="15">
                  <c:v>2145360</c:v>
                </c:pt>
                <c:pt idx="16">
                  <c:v>2145360</c:v>
                </c:pt>
                <c:pt idx="17">
                  <c:v>2145360</c:v>
                </c:pt>
                <c:pt idx="18">
                  <c:v>2145360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BB-4C05-975D-C757F2B01B0F}"/>
            </c:ext>
          </c:extLst>
        </c:ser>
        <c:ser>
          <c:idx val="2"/>
          <c:order val="2"/>
          <c:tx>
            <c:strRef>
              <c:f>'tabela eucalipto x mogno'!$C$1</c:f>
              <c:strCache>
                <c:ptCount val="1"/>
                <c:pt idx="0">
                  <c:v>100% Euc. Próprio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'tabela eucalipto x mogno'!$C$2:$C$20</c:f>
              <c:numCache>
                <c:formatCode>"R$"\ #,##0.00</c:formatCode>
                <c:ptCount val="19"/>
                <c:pt idx="0">
                  <c:v>-715120</c:v>
                </c:pt>
                <c:pt idx="1">
                  <c:v>-733000</c:v>
                </c:pt>
                <c:pt idx="2">
                  <c:v>-750875</c:v>
                </c:pt>
                <c:pt idx="3">
                  <c:v>-768750</c:v>
                </c:pt>
                <c:pt idx="4">
                  <c:v>-786625</c:v>
                </c:pt>
                <c:pt idx="5">
                  <c:v>-804510</c:v>
                </c:pt>
                <c:pt idx="6">
                  <c:v>-822380</c:v>
                </c:pt>
                <c:pt idx="7">
                  <c:v>1912945</c:v>
                </c:pt>
                <c:pt idx="8">
                  <c:v>1197825</c:v>
                </c:pt>
                <c:pt idx="9">
                  <c:v>1180000</c:v>
                </c:pt>
                <c:pt idx="10">
                  <c:v>1162000</c:v>
                </c:pt>
                <c:pt idx="11">
                  <c:v>1144200</c:v>
                </c:pt>
                <c:pt idx="12">
                  <c:v>1126315</c:v>
                </c:pt>
                <c:pt idx="13">
                  <c:v>1108435</c:v>
                </c:pt>
                <c:pt idx="14">
                  <c:v>3843770</c:v>
                </c:pt>
                <c:pt idx="15">
                  <c:v>3825895</c:v>
                </c:pt>
                <c:pt idx="16">
                  <c:v>3808020</c:v>
                </c:pt>
                <c:pt idx="17">
                  <c:v>3790140</c:v>
                </c:pt>
                <c:pt idx="18">
                  <c:v>3772258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BB-4C05-975D-C757F2B01B0F}"/>
            </c:ext>
          </c:extLst>
        </c:ser>
        <c:ser>
          <c:idx val="3"/>
          <c:order val="3"/>
          <c:tx>
            <c:strRef>
              <c:f>'tabela eucalipto x mogno'!$D$1</c:f>
              <c:strCache>
                <c:ptCount val="1"/>
                <c:pt idx="0">
                  <c:v>100% Euc. Serraria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'tabela eucalipto x mogno'!$D$2:$D$20</c:f>
              <c:numCache>
                <c:formatCode>"R$"\ #,##0.00</c:formatCode>
                <c:ptCount val="19"/>
                <c:pt idx="0">
                  <c:v>-759815</c:v>
                </c:pt>
                <c:pt idx="1">
                  <c:v>-779480</c:v>
                </c:pt>
                <c:pt idx="2">
                  <c:v>-799145</c:v>
                </c:pt>
                <c:pt idx="3">
                  <c:v>-818810</c:v>
                </c:pt>
                <c:pt idx="4">
                  <c:v>-838475</c:v>
                </c:pt>
                <c:pt idx="5">
                  <c:v>-858140</c:v>
                </c:pt>
                <c:pt idx="6">
                  <c:v>-286040</c:v>
                </c:pt>
                <c:pt idx="7">
                  <c:v>-305710</c:v>
                </c:pt>
                <c:pt idx="8">
                  <c:v>-325375</c:v>
                </c:pt>
                <c:pt idx="9">
                  <c:v>-345040</c:v>
                </c:pt>
                <c:pt idx="10">
                  <c:v>-364710</c:v>
                </c:pt>
                <c:pt idx="11">
                  <c:v>-384370</c:v>
                </c:pt>
                <c:pt idx="12">
                  <c:v>4930355</c:v>
                </c:pt>
                <c:pt idx="13">
                  <c:v>4170540</c:v>
                </c:pt>
                <c:pt idx="14">
                  <c:v>4150875</c:v>
                </c:pt>
                <c:pt idx="15">
                  <c:v>4131210</c:v>
                </c:pt>
                <c:pt idx="16">
                  <c:v>4111540</c:v>
                </c:pt>
                <c:pt idx="17">
                  <c:v>4091875</c:v>
                </c:pt>
                <c:pt idx="18">
                  <c:v>4617887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FBB-4C05-975D-C757F2B01B0F}"/>
            </c:ext>
          </c:extLst>
        </c:ser>
        <c:ser>
          <c:idx val="4"/>
          <c:order val="4"/>
          <c:tx>
            <c:strRef>
              <c:f>'tabela eucalipto x mogno'!$E$1</c:f>
              <c:strCache>
                <c:ptCount val="1"/>
                <c:pt idx="0">
                  <c:v>80% Fomento / 20% Mogno</c:v>
                </c:pt>
              </c:strCache>
            </c:strRef>
          </c:tx>
          <c:spPr>
            <a:ln w="34925" cap="rnd">
              <a:solidFill>
                <a:srgbClr val="FFC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'tabela eucalipto x mogno'!$E$2:$E$20</c:f>
              <c:numCache>
                <c:formatCode>"R$"\ #,##0.00</c:formatCode>
                <c:ptCount val="19"/>
                <c:pt idx="0">
                  <c:v>-214536</c:v>
                </c:pt>
                <c:pt idx="1">
                  <c:v>-220794</c:v>
                </c:pt>
                <c:pt idx="2">
                  <c:v>-227052</c:v>
                </c:pt>
                <c:pt idx="3">
                  <c:v>-233310</c:v>
                </c:pt>
                <c:pt idx="4">
                  <c:v>-239567</c:v>
                </c:pt>
                <c:pt idx="5">
                  <c:v>-245823</c:v>
                </c:pt>
                <c:pt idx="6">
                  <c:v>-252080</c:v>
                </c:pt>
                <c:pt idx="7">
                  <c:v>814343</c:v>
                </c:pt>
                <c:pt idx="8">
                  <c:v>968992</c:v>
                </c:pt>
                <c:pt idx="9">
                  <c:v>962732</c:v>
                </c:pt>
                <c:pt idx="10">
                  <c:v>956460</c:v>
                </c:pt>
                <c:pt idx="11">
                  <c:v>950205</c:v>
                </c:pt>
                <c:pt idx="12">
                  <c:v>943934</c:v>
                </c:pt>
                <c:pt idx="13">
                  <c:v>1345295</c:v>
                </c:pt>
                <c:pt idx="14">
                  <c:v>2203610</c:v>
                </c:pt>
                <c:pt idx="15">
                  <c:v>2197350</c:v>
                </c:pt>
                <c:pt idx="16">
                  <c:v>2191080</c:v>
                </c:pt>
                <c:pt idx="17">
                  <c:v>2184815</c:v>
                </c:pt>
                <c:pt idx="18">
                  <c:v>12171435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FBB-4C05-975D-C757F2B01B0F}"/>
            </c:ext>
          </c:extLst>
        </c:ser>
        <c:ser>
          <c:idx val="5"/>
          <c:order val="5"/>
          <c:tx>
            <c:strRef>
              <c:f>'tabela eucalipto x mogno'!$F$1</c:f>
              <c:strCache>
                <c:ptCount val="1"/>
                <c:pt idx="0">
                  <c:v>50% Fomento / 50% Mogno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val>
            <c:numRef>
              <c:f>'tabela eucalipto x mogno'!$F$2:$F$20</c:f>
              <c:numCache>
                <c:formatCode>"R$"\ #,##0.00</c:formatCode>
                <c:ptCount val="19"/>
                <c:pt idx="0">
                  <c:v>-536340</c:v>
                </c:pt>
                <c:pt idx="1">
                  <c:v>-551985</c:v>
                </c:pt>
                <c:pt idx="2">
                  <c:v>-567630</c:v>
                </c:pt>
                <c:pt idx="3">
                  <c:v>-583275</c:v>
                </c:pt>
                <c:pt idx="4">
                  <c:v>-598915</c:v>
                </c:pt>
                <c:pt idx="5">
                  <c:v>-614560</c:v>
                </c:pt>
                <c:pt idx="6">
                  <c:v>-630200</c:v>
                </c:pt>
                <c:pt idx="7">
                  <c:v>422170</c:v>
                </c:pt>
                <c:pt idx="8">
                  <c:v>711160</c:v>
                </c:pt>
                <c:pt idx="9">
                  <c:v>693625</c:v>
                </c:pt>
                <c:pt idx="10">
                  <c:v>676080</c:v>
                </c:pt>
                <c:pt idx="11">
                  <c:v>658545</c:v>
                </c:pt>
                <c:pt idx="12">
                  <c:v>640995</c:v>
                </c:pt>
                <c:pt idx="13">
                  <c:v>1541840</c:v>
                </c:pt>
                <c:pt idx="14">
                  <c:v>1964250</c:v>
                </c:pt>
                <c:pt idx="15">
                  <c:v>1946710</c:v>
                </c:pt>
                <c:pt idx="16">
                  <c:v>1929165</c:v>
                </c:pt>
                <c:pt idx="17">
                  <c:v>1911620</c:v>
                </c:pt>
                <c:pt idx="18">
                  <c:v>28214846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FBB-4C05-975D-C757F2B01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04491119"/>
        <c:axId val="1904499023"/>
      </c:lineChart>
      <c:catAx>
        <c:axId val="19044911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cap="all" baseline="0">
                    <a:ln>
                      <a:noFill/>
                    </a:ln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Anos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cap="all" baseline="0">
                  <a:ln>
                    <a:noFill/>
                  </a:ln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ln>
                  <a:noFill/>
                </a:ln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04499023"/>
        <c:crosses val="autoZero"/>
        <c:auto val="1"/>
        <c:lblAlgn val="ctr"/>
        <c:lblOffset val="100"/>
        <c:noMultiLvlLbl val="0"/>
      </c:catAx>
      <c:valAx>
        <c:axId val="1904499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cap="all" baseline="0">
                    <a:ln>
                      <a:noFill/>
                    </a:ln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Fluxo Acumulado de Caixa (R$)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cap="all" baseline="0">
                  <a:ln>
                    <a:noFill/>
                  </a:ln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&quot;R$&quot;\ 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ln>
                  <a:noFill/>
                </a:ln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04491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2.8127152839287465E-2"/>
          <c:y val="0.89302209634866669"/>
          <c:w val="0.94687038677295554"/>
          <c:h val="9.8575186870561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ln>
                <a:noFill/>
              </a:ln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102D1C"/>
    </a:solidFill>
    <a:ln>
      <a:noFill/>
    </a:ln>
    <a:effectLst/>
  </c:spPr>
  <c:txPr>
    <a:bodyPr/>
    <a:lstStyle/>
    <a:p>
      <a:pPr>
        <a:defRPr>
          <a:ln>
            <a:noFill/>
          </a:ln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BC4CF97-DA06-B1D2-1986-0DA79C8E07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5600" y="7481272"/>
          <a:ext cx="1371600" cy="151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972432" imgH="1071506" progId="CorelDraw.Graphic.23">
                  <p:embed/>
                </p:oleObj>
              </mc:Choice>
              <mc:Fallback>
                <p:oleObj name="CorelDRAW" r:id="rId3" imgW="972432" imgH="1071506" progId="CorelDraw.Graphic.23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6BC4CF97-DA06-B1D2-1986-0DA79C8E07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5600" y="7481272"/>
                        <a:ext cx="1371600" cy="1510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3C1B1CCF-AF0B-4F2F-DA91-8D853E498E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59" y="7637489"/>
            <a:ext cx="3762446" cy="11978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graphicFrame>
        <p:nvGraphicFramePr>
          <p:cNvPr id="3" name="Gráfico 2" descr="Fluxo de Caixa Acumulado">
            <a:extLst>
              <a:ext uri="{FF2B5EF4-FFF2-40B4-BE49-F238E27FC236}">
                <a16:creationId xmlns:a16="http://schemas.microsoft.com/office/drawing/2014/main" id="{14ACA1C0-9EC9-F204-7613-E59398C324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441681"/>
              </p:ext>
            </p:extLst>
          </p:nvPr>
        </p:nvGraphicFramePr>
        <p:xfrm>
          <a:off x="1396600" y="1371600"/>
          <a:ext cx="13462800" cy="7509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76004FD-3767-6619-7E14-985B3D178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79023"/>
              </p:ext>
            </p:extLst>
          </p:nvPr>
        </p:nvGraphicFramePr>
        <p:xfrm>
          <a:off x="3096252" y="1371600"/>
          <a:ext cx="10063496" cy="7503818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1106984">
                  <a:extLst>
                    <a:ext uri="{9D8B030D-6E8A-4147-A177-3AD203B41FA5}">
                      <a16:colId xmlns:a16="http://schemas.microsoft.com/office/drawing/2014/main" val="3293405982"/>
                    </a:ext>
                  </a:extLst>
                </a:gridCol>
                <a:gridCol w="1610159">
                  <a:extLst>
                    <a:ext uri="{9D8B030D-6E8A-4147-A177-3AD203B41FA5}">
                      <a16:colId xmlns:a16="http://schemas.microsoft.com/office/drawing/2014/main" val="3798942340"/>
                    </a:ext>
                  </a:extLst>
                </a:gridCol>
                <a:gridCol w="1475980">
                  <a:extLst>
                    <a:ext uri="{9D8B030D-6E8A-4147-A177-3AD203B41FA5}">
                      <a16:colId xmlns:a16="http://schemas.microsoft.com/office/drawing/2014/main" val="2124056448"/>
                    </a:ext>
                  </a:extLst>
                </a:gridCol>
                <a:gridCol w="1543069">
                  <a:extLst>
                    <a:ext uri="{9D8B030D-6E8A-4147-A177-3AD203B41FA5}">
                      <a16:colId xmlns:a16="http://schemas.microsoft.com/office/drawing/2014/main" val="3573199264"/>
                    </a:ext>
                  </a:extLst>
                </a:gridCol>
                <a:gridCol w="2163652">
                  <a:extLst>
                    <a:ext uri="{9D8B030D-6E8A-4147-A177-3AD203B41FA5}">
                      <a16:colId xmlns:a16="http://schemas.microsoft.com/office/drawing/2014/main" val="1965186603"/>
                    </a:ext>
                  </a:extLst>
                </a:gridCol>
                <a:gridCol w="2163652">
                  <a:extLst>
                    <a:ext uri="{9D8B030D-6E8A-4147-A177-3AD203B41FA5}">
                      <a16:colId xmlns:a16="http://schemas.microsoft.com/office/drawing/2014/main" val="3798233747"/>
                    </a:ext>
                  </a:extLst>
                </a:gridCol>
              </a:tblGrid>
              <a:tr h="42124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Ano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100% Euc. Fomento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100% Euc. Próprio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100% Euc. Serraria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80% Fomento / 20% Mogno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50% Fomento / 50% Mogno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567485099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               -  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-R$ 715.120,00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-R$ 759.815,00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-R$ 214.536,00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-R$ 536.340,00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3118311409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               -  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-R$ 733.000,00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-R$ 779.480,00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-R$ 220.794,00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-R$ 551.985,00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3895757327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               -  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-R$ 750.875,00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-R$ 799.145,00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-R$ 227.052,00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-R$ 567.630,00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919185363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               -  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-R$ 768.750,00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-R$ 818.810,00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-R$ 233.310,00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-R$ 583.275,00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3623978244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               -  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-R$ 786.625,00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-R$ 838.475,00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-R$ 239.567,00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-R$ 598.915,00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2959716936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               -  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-R$ 804.510,00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-R$ 858.140,00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-R$ 245.823,00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-R$ 614.560,00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1276961992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               -  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-R$ 822.380,00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-R$ 286.040,00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-R$ 252.080,00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-R$ 630.200,00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2675174263"/>
                  </a:ext>
                </a:extLst>
              </a:tr>
              <a:tr h="23609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1.072.680,00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R$ 1.912.945,00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-R$ 305.710,00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R$ 814.343,00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R$ 422.170,00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3906926536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1.072.680,00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R$ 1.197.825,00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-R$ 325.375,00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R$ 968.992,00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R$ 711.160,00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1173118876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1.072.680,00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R$ 1.180.000,00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-R$ 345.040,00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R$ 962.732,00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R$ 693.625,00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1875574993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1.072.680,00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R$ 1.162.000,00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-R$ 364.710,00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R$ 956.460,00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R$ 676.080,00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1825878130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1.072.680,00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R$ 1.144.200,00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-R$ 384.370,00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R$ 950.205,00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R$ 658.545,00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3478633685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1.072.680,00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R$ 1.126.315,00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R$ 4.930.355,00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R$ 943.934,00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R$ 640.995,00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1809509347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1.072.680,00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R$ 1.108.435,00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R$ 4.170.540,00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R$ 1.345.295,00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R$ 1.541.840,00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2908881329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2.145.360,00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R$ 3.843.770,00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R$ 4.150.875,00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R$ 2.203.610,00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R$ 1.964.250,00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3338171768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2.145.360,00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R$ 3.825.895,00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R$ 4.131.210,00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R$ 2.197.350,00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R$ 1.946.710,00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498051155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2.145.360,00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R$ 3.808.020,00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R$ 4.111.540,00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R$ 2.191.080,00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R$ 1.929.165,00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2526661780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2.145.360,00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R$ 3.790.140,00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R$ 4.091.875,00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R$ 2.184.815,00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R$ 1.911.620,00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1919470999"/>
                  </a:ext>
                </a:extLst>
              </a:tr>
              <a:tr h="37738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pt-BR" sz="15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 R$      2.145.360,00 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R$ 3.772.258,00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R$ 4.617.887,00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>
                          <a:solidFill>
                            <a:schemeClr val="bg1"/>
                          </a:solidFill>
                          <a:effectLst/>
                        </a:rPr>
                        <a:t>R$ 12.171.435,00</a:t>
                      </a:r>
                      <a:endParaRPr lang="pt-BR" sz="15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R$ 28.214.846,00</a:t>
                      </a:r>
                      <a:endParaRPr lang="pt-BR" sz="15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80" marR="12580" marT="12580" marB="0" anchor="ctr"/>
                </a:tc>
                <a:extLst>
                  <a:ext uri="{0D108BD9-81ED-4DB2-BD59-A6C34878D82A}">
                    <a16:rowId xmlns:a16="http://schemas.microsoft.com/office/drawing/2014/main" val="2551748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93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6C6CFC1-5C2F-20D3-3F1D-F18583189A7C}"/>
              </a:ext>
            </a:extLst>
          </p:cNvPr>
          <p:cNvSpPr txBox="1"/>
          <p:nvPr/>
        </p:nvSpPr>
        <p:spPr>
          <a:xfrm>
            <a:off x="508000" y="400050"/>
            <a:ext cx="9493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E2C77C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Valor da Madeira de Mogno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B25F4B8-A18F-7141-3F84-9C8BF1D5E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144916"/>
              </p:ext>
            </p:extLst>
          </p:nvPr>
        </p:nvGraphicFramePr>
        <p:xfrm>
          <a:off x="508000" y="1524000"/>
          <a:ext cx="15181842" cy="5362739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690628">
                  <a:extLst>
                    <a:ext uri="{9D8B030D-6E8A-4147-A177-3AD203B41FA5}">
                      <a16:colId xmlns:a16="http://schemas.microsoft.com/office/drawing/2014/main" val="3562680388"/>
                    </a:ext>
                  </a:extLst>
                </a:gridCol>
                <a:gridCol w="1437034">
                  <a:extLst>
                    <a:ext uri="{9D8B030D-6E8A-4147-A177-3AD203B41FA5}">
                      <a16:colId xmlns:a16="http://schemas.microsoft.com/office/drawing/2014/main" val="3713949322"/>
                    </a:ext>
                  </a:extLst>
                </a:gridCol>
                <a:gridCol w="4226571">
                  <a:extLst>
                    <a:ext uri="{9D8B030D-6E8A-4147-A177-3AD203B41FA5}">
                      <a16:colId xmlns:a16="http://schemas.microsoft.com/office/drawing/2014/main" val="752683325"/>
                    </a:ext>
                  </a:extLst>
                </a:gridCol>
                <a:gridCol w="3212195">
                  <a:extLst>
                    <a:ext uri="{9D8B030D-6E8A-4147-A177-3AD203B41FA5}">
                      <a16:colId xmlns:a16="http://schemas.microsoft.com/office/drawing/2014/main" val="1967848903"/>
                    </a:ext>
                  </a:extLst>
                </a:gridCol>
                <a:gridCol w="2688099">
                  <a:extLst>
                    <a:ext uri="{9D8B030D-6E8A-4147-A177-3AD203B41FA5}">
                      <a16:colId xmlns:a16="http://schemas.microsoft.com/office/drawing/2014/main" val="2624806652"/>
                    </a:ext>
                  </a:extLst>
                </a:gridCol>
                <a:gridCol w="1927315">
                  <a:extLst>
                    <a:ext uri="{9D8B030D-6E8A-4147-A177-3AD203B41FA5}">
                      <a16:colId xmlns:a16="http://schemas.microsoft.com/office/drawing/2014/main" val="1537471396"/>
                    </a:ext>
                  </a:extLst>
                </a:gridCol>
              </a:tblGrid>
              <a:tr h="33737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t-BR" sz="3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Tabela precificação do Mogno Africano</a:t>
                      </a:r>
                      <a:endParaRPr lang="pt-BR" sz="3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87" marR="168687" marT="84344" marB="84344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199949"/>
                  </a:ext>
                </a:extLst>
              </a:tr>
              <a:tr h="337374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Cassific.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Valor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Caracterização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Largura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Comprimento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Espessura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extLst>
                  <a:ext uri="{0D108BD9-81ED-4DB2-BD59-A6C34878D82A}">
                    <a16:rowId xmlns:a16="http://schemas.microsoft.com/office/drawing/2014/main" val="3388357484"/>
                  </a:ext>
                </a:extLst>
              </a:tr>
              <a:tr h="6353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Madeira Plus A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 R$   4.500,00 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Limpa nas duas faces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maior de 15cm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de 1,53/1,83/2,14/2,44m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de 26, 31 e 36mm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extLst>
                  <a:ext uri="{0D108BD9-81ED-4DB2-BD59-A6C34878D82A}">
                    <a16:rowId xmlns:a16="http://schemas.microsoft.com/office/drawing/2014/main" val="528028945"/>
                  </a:ext>
                </a:extLst>
              </a:tr>
              <a:tr h="6353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Madeira A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 R$   3.800,00 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Limpa nas duas faces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maior que 11 até 15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de 1,53/1,83/2,14/2,44m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de 26, 31 e 36mm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extLst>
                  <a:ext uri="{0D108BD9-81ED-4DB2-BD59-A6C34878D82A}">
                    <a16:rowId xmlns:a16="http://schemas.microsoft.com/office/drawing/2014/main" val="3661530196"/>
                  </a:ext>
                </a:extLst>
              </a:tr>
              <a:tr h="6353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Madeira B Plus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 R$   3.000,00 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 mancha medular em 1 face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maior que 9 (média de 15cm)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de 1,53/1,83/2,14/2,44m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de 26, 31 e 36mm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extLst>
                  <a:ext uri="{0D108BD9-81ED-4DB2-BD59-A6C34878D82A}">
                    <a16:rowId xmlns:a16="http://schemas.microsoft.com/office/drawing/2014/main" val="3226343647"/>
                  </a:ext>
                </a:extLst>
              </a:tr>
              <a:tr h="6353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Madeira B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 R$   2.500,00 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com mancha medular aberta em 1 face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maior que 9 (média de 15cm)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de 1,53/1,83/2,14/2,44m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>
                          <a:solidFill>
                            <a:schemeClr val="bg1"/>
                          </a:solidFill>
                          <a:effectLst/>
                        </a:rPr>
                        <a:t>de 26, 31 e 36mm</a:t>
                      </a:r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extLst>
                  <a:ext uri="{0D108BD9-81ED-4DB2-BD59-A6C34878D82A}">
                    <a16:rowId xmlns:a16="http://schemas.microsoft.com/office/drawing/2014/main" val="2007922453"/>
                  </a:ext>
                </a:extLst>
              </a:tr>
              <a:tr h="337374"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>
                    <a:solidFill>
                      <a:srgbClr val="030E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>
                    <a:solidFill>
                      <a:srgbClr val="030E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>
                    <a:solidFill>
                      <a:srgbClr val="030E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>
                    <a:solidFill>
                      <a:srgbClr val="030E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>
                    <a:solidFill>
                      <a:srgbClr val="030E0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>
                    <a:solidFill>
                      <a:srgbClr val="030E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736871"/>
                  </a:ext>
                </a:extLst>
              </a:tr>
              <a:tr h="6353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Data da cotação: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set/24</a:t>
                      </a:r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extLst>
                  <a:ext uri="{0D108BD9-81ED-4DB2-BD59-A6C34878D82A}">
                    <a16:rowId xmlns:a16="http://schemas.microsoft.com/office/drawing/2014/main" val="3611223099"/>
                  </a:ext>
                </a:extLst>
              </a:tr>
              <a:tr h="33737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*</a:t>
                      </a:r>
                      <a:r>
                        <a:rPr lang="en-US" sz="2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Valores</a:t>
                      </a:r>
                      <a:r>
                        <a:rPr lang="en-US" sz="2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free on board (FOB) </a:t>
                      </a:r>
                      <a:r>
                        <a:rPr lang="en-US" sz="2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Janaúba</a:t>
                      </a:r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87" marR="168687" marT="84344" marB="84344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2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9" marR="16869" marT="16869" marB="0" anchor="ctr"/>
                </a:tc>
                <a:extLst>
                  <a:ext uri="{0D108BD9-81ED-4DB2-BD59-A6C34878D82A}">
                    <a16:rowId xmlns:a16="http://schemas.microsoft.com/office/drawing/2014/main" val="3976716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405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78E434C-C81F-E2C1-0142-64A0A0B01649}"/>
              </a:ext>
            </a:extLst>
          </p:cNvPr>
          <p:cNvSpPr txBox="1"/>
          <p:nvPr/>
        </p:nvSpPr>
        <p:spPr>
          <a:xfrm>
            <a:off x="508000" y="400050"/>
            <a:ext cx="9493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E2C77C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Valor da Madeira de Mogno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0FB77BD-D351-0ECF-42FA-E1A987F50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1575636"/>
            <a:ext cx="6400800" cy="716831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3F56DC3-F131-B09B-DE49-4806F72FCC7B}"/>
              </a:ext>
            </a:extLst>
          </p:cNvPr>
          <p:cNvSpPr txBox="1"/>
          <p:nvPr/>
        </p:nvSpPr>
        <p:spPr>
          <a:xfrm>
            <a:off x="11861800" y="4610100"/>
            <a:ext cx="381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E2C7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 </a:t>
            </a:r>
            <a:r>
              <a:rPr lang="pt-BR" sz="2800" b="1" i="0" dirty="0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Tropical </a:t>
            </a:r>
            <a:r>
              <a:rPr lang="pt-BR" sz="2800" b="1" i="0" dirty="0" err="1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r>
              <a:rPr lang="pt-BR" sz="2800" b="1" i="0" dirty="0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Market Report (</a:t>
            </a:r>
            <a:r>
              <a:rPr lang="pt-BR" sz="2800" b="1" i="0" dirty="0" err="1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pt-BR" sz="2800" b="1" i="0" dirty="0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– ITTO (</a:t>
            </a:r>
            <a:r>
              <a:rPr lang="pt-BR" sz="2800" b="1" i="0" dirty="0" err="1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pt-BR" sz="2800" b="1" i="0" dirty="0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Tropical </a:t>
            </a:r>
            <a:r>
              <a:rPr lang="pt-BR" sz="2800" b="1" i="0" dirty="0" err="1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r>
              <a:rPr lang="pt-BR" sz="2800" b="1" i="0" dirty="0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i="0" dirty="0" err="1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pt-BR" sz="2800" b="1" i="0" dirty="0">
                <a:solidFill>
                  <a:srgbClr val="E2C7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800" b="1" dirty="0">
              <a:solidFill>
                <a:srgbClr val="E2C7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12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95B4C461-A576-D339-9F52-501FE1F89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966836"/>
              </p:ext>
            </p:extLst>
          </p:nvPr>
        </p:nvGraphicFramePr>
        <p:xfrm>
          <a:off x="1661412" y="226475"/>
          <a:ext cx="12562588" cy="8536525"/>
        </p:xfrm>
        <a:graphic>
          <a:graphicData uri="http://schemas.openxmlformats.org/drawingml/2006/table">
            <a:tbl>
              <a:tblPr bandRow="1">
                <a:tableStyleId>{37CE84F3-28C3-443E-9E96-99CF82512B78}</a:tableStyleId>
              </a:tblPr>
              <a:tblGrid>
                <a:gridCol w="4308987">
                  <a:extLst>
                    <a:ext uri="{9D8B030D-6E8A-4147-A177-3AD203B41FA5}">
                      <a16:colId xmlns:a16="http://schemas.microsoft.com/office/drawing/2014/main" val="2575970413"/>
                    </a:ext>
                  </a:extLst>
                </a:gridCol>
                <a:gridCol w="1013877">
                  <a:extLst>
                    <a:ext uri="{9D8B030D-6E8A-4147-A177-3AD203B41FA5}">
                      <a16:colId xmlns:a16="http://schemas.microsoft.com/office/drawing/2014/main" val="44445119"/>
                    </a:ext>
                  </a:extLst>
                </a:gridCol>
                <a:gridCol w="1663394">
                  <a:extLst>
                    <a:ext uri="{9D8B030D-6E8A-4147-A177-3AD203B41FA5}">
                      <a16:colId xmlns:a16="http://schemas.microsoft.com/office/drawing/2014/main" val="2924841668"/>
                    </a:ext>
                  </a:extLst>
                </a:gridCol>
                <a:gridCol w="1774286">
                  <a:extLst>
                    <a:ext uri="{9D8B030D-6E8A-4147-A177-3AD203B41FA5}">
                      <a16:colId xmlns:a16="http://schemas.microsoft.com/office/drawing/2014/main" val="3166589371"/>
                    </a:ext>
                  </a:extLst>
                </a:gridCol>
                <a:gridCol w="1473292">
                  <a:extLst>
                    <a:ext uri="{9D8B030D-6E8A-4147-A177-3AD203B41FA5}">
                      <a16:colId xmlns:a16="http://schemas.microsoft.com/office/drawing/2014/main" val="3153521009"/>
                    </a:ext>
                  </a:extLst>
                </a:gridCol>
                <a:gridCol w="1314875">
                  <a:extLst>
                    <a:ext uri="{9D8B030D-6E8A-4147-A177-3AD203B41FA5}">
                      <a16:colId xmlns:a16="http://schemas.microsoft.com/office/drawing/2014/main" val="3593386590"/>
                    </a:ext>
                  </a:extLst>
                </a:gridCol>
                <a:gridCol w="1013877">
                  <a:extLst>
                    <a:ext uri="{9D8B030D-6E8A-4147-A177-3AD203B41FA5}">
                      <a16:colId xmlns:a16="http://schemas.microsoft.com/office/drawing/2014/main" val="288478781"/>
                    </a:ext>
                  </a:extLst>
                </a:gridCol>
              </a:tblGrid>
              <a:tr h="23164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Censo do Mogno Africano no Brasil em 2024</a:t>
                      </a:r>
                      <a:endParaRPr lang="pt-BR" sz="17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0399" marR="140399" marT="70200" marB="7020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TOTAIS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0399" marR="140399" marT="70200" marB="70200" anchor="b"/>
                </a:tc>
                <a:extLst>
                  <a:ext uri="{0D108BD9-81ED-4DB2-BD59-A6C34878D82A}">
                    <a16:rowId xmlns:a16="http://schemas.microsoft.com/office/drawing/2014/main" val="1176918657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Estado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UF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Grandifoliola (ha)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Senegalensis (ha)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Anthoteca (ha)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Ivorensis (ha)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238765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Acre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AC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260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297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418667308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Alagoas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AL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410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440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588422683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Amapá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AP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212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237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3339367198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Amazonas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AM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510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64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574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3913677695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Bahia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BA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550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207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782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3934587341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Ceará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CE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450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210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660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2239491892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Espirito Santo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endParaRPr lang="pt-BR" sz="17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635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165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812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3233499173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Goiás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GO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1720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465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2205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1682428486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Maranhão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MA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160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180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2987397309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Mato Grosso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MT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3600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1500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5100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1484401806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Mato Grosso do Sul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MS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2600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1900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4500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3731887727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Minas Gerais</a:t>
                      </a:r>
                      <a:endParaRPr lang="pt-BR" sz="17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MG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13250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2200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15450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733200243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Pará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PA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8790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325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130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9245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304771778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Paraíba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PB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136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168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1230828230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Paraná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PR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1230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230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1485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2359623597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Pernambuco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PE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390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420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810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2409203413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Piauí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PI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210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235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515828089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Rio de Janeiro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RJ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980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440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1460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2670179633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Rio Grande do Norte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RN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180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280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460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4003604453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Rio Grande do Sul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RS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490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250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776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694136458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Rondônia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RO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230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360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2947894741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Roraima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RR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1150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1150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2300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3456064269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Santa Catarina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SC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670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230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900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1217312729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São Paulo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SP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4500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6900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11430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3372520209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Sergipe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SE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96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96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1953606098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Tocantins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TO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980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750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1835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3185429642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Distrito Federal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DF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135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275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410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206004342"/>
                  </a:ext>
                </a:extLst>
              </a:tr>
              <a:tr h="2316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43999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18720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418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pt-BR" sz="175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7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63207</a:t>
                      </a:r>
                      <a:endParaRPr lang="pt-BR" sz="17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25" marR="13625" marT="13625" marB="0" anchor="b"/>
                </a:tc>
                <a:extLst>
                  <a:ext uri="{0D108BD9-81ED-4DB2-BD59-A6C34878D82A}">
                    <a16:rowId xmlns:a16="http://schemas.microsoft.com/office/drawing/2014/main" val="2436435497"/>
                  </a:ext>
                </a:extLst>
              </a:tr>
            </a:tbl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:a16="http://schemas.microsoft.com/office/drawing/2014/main" id="{EB203333-8797-4389-75EF-EFF207F489DB}"/>
              </a:ext>
            </a:extLst>
          </p:cNvPr>
          <p:cNvSpPr/>
          <p:nvPr/>
        </p:nvSpPr>
        <p:spPr>
          <a:xfrm>
            <a:off x="1661412" y="2057400"/>
            <a:ext cx="12562588" cy="228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94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791</Words>
  <Application>Microsoft Office PowerPoint</Application>
  <PresentationFormat>Personalizar</PresentationFormat>
  <Paragraphs>362</Paragraphs>
  <Slides>18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Microsoft Himalaya</vt:lpstr>
      <vt:lpstr>Office Theme</vt:lpstr>
      <vt:lpstr>CorelDRAW 2021 Graphic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PME</dc:creator>
  <cp:lastModifiedBy>PME</cp:lastModifiedBy>
  <cp:revision>13</cp:revision>
  <dcterms:created xsi:type="dcterms:W3CDTF">2006-08-16T00:00:00Z</dcterms:created>
  <dcterms:modified xsi:type="dcterms:W3CDTF">2026-05-21T23:45:58Z</dcterms:modified>
</cp:coreProperties>
</file>