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ptos Bold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Arimo Bold Italics" panose="020B0604020202020204" charset="0"/>
      <p:regular r:id="rId12"/>
    </p:embeddedFont>
    <p:embeddedFont>
      <p:font typeface="Open Sans" panose="020B0606030504020204" pitchFamily="34" charset="0"/>
      <p:regular r:id="rId13"/>
    </p:embeddedFont>
    <p:embeddedFont>
      <p:font typeface="Open Sans Bold" panose="020B0604020202020204" charset="0"/>
      <p:regular r:id="rId14"/>
    </p:embeddedFont>
    <p:embeddedFont>
      <p:font typeface="Robot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sv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undorh.com.br/empregabilidade-do-senai-atinge-867-e-bate-recorde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22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fiepb.com.br/fiep/noticia/nove-em-cada-10-jovens-aprendizes-do-senai-conseguem-emprego" TargetMode="Externa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Desenho de uma mulher  Descrição gerada automaticamente com confiança média"/>
          <p:cNvSpPr/>
          <p:nvPr/>
        </p:nvSpPr>
        <p:spPr>
          <a:xfrm>
            <a:off x="0" y="0"/>
            <a:ext cx="18288000" cy="10287002"/>
          </a:xfrm>
          <a:custGeom>
            <a:avLst/>
            <a:gdLst/>
            <a:ahLst/>
            <a:cxnLst/>
            <a:rect l="l" t="t" r="r" b="b"/>
            <a:pathLst>
              <a:path w="18288000" h="10287002">
                <a:moveTo>
                  <a:pt x="0" y="0"/>
                </a:moveTo>
                <a:lnTo>
                  <a:pt x="18288000" y="0"/>
                </a:lnTo>
                <a:lnTo>
                  <a:pt x="18288000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4" y="9610536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7"/>
                </a:lnTo>
                <a:lnTo>
                  <a:pt x="0" y="675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676613" y="627021"/>
            <a:ext cx="8882748" cy="8690591"/>
            <a:chOff x="0" y="0"/>
            <a:chExt cx="11843664" cy="11587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43639" cy="11587480"/>
            </a:xfrm>
            <a:custGeom>
              <a:avLst/>
              <a:gdLst/>
              <a:ahLst/>
              <a:cxnLst/>
              <a:rect l="l" t="t" r="r" b="b"/>
              <a:pathLst>
                <a:path w="11843639" h="11587480">
                  <a:moveTo>
                    <a:pt x="0" y="0"/>
                  </a:moveTo>
                  <a:lnTo>
                    <a:pt x="11843639" y="0"/>
                  </a:lnTo>
                  <a:lnTo>
                    <a:pt x="11843639" y="11587480"/>
                  </a:lnTo>
                  <a:lnTo>
                    <a:pt x="0" y="1158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" b="-1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8235629" y="4620730"/>
            <a:ext cx="1847183" cy="657654"/>
          </a:xfrm>
          <a:custGeom>
            <a:avLst/>
            <a:gdLst/>
            <a:ahLst/>
            <a:cxnLst/>
            <a:rect l="l" t="t" r="r" b="b"/>
            <a:pathLst>
              <a:path w="1847183" h="657654">
                <a:moveTo>
                  <a:pt x="0" y="0"/>
                </a:moveTo>
                <a:lnTo>
                  <a:pt x="1847184" y="0"/>
                </a:lnTo>
                <a:lnTo>
                  <a:pt x="1847184" y="657654"/>
                </a:lnTo>
                <a:lnTo>
                  <a:pt x="0" y="6576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818026" y="4631484"/>
            <a:ext cx="200911" cy="165621"/>
            <a:chOff x="0" y="0"/>
            <a:chExt cx="267881" cy="2208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843" cy="220853"/>
            </a:xfrm>
            <a:custGeom>
              <a:avLst/>
              <a:gdLst/>
              <a:ahLst/>
              <a:cxnLst/>
              <a:rect l="l" t="t" r="r" b="b"/>
              <a:pathLst>
                <a:path w="267843" h="220853">
                  <a:moveTo>
                    <a:pt x="0" y="0"/>
                  </a:moveTo>
                  <a:lnTo>
                    <a:pt x="267843" y="0"/>
                  </a:lnTo>
                  <a:lnTo>
                    <a:pt x="267843" y="220853"/>
                  </a:lnTo>
                  <a:lnTo>
                    <a:pt x="0" y="220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26" r="-535" b="1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8737787" y="4788370"/>
            <a:ext cx="257156" cy="481994"/>
            <a:chOff x="0" y="0"/>
            <a:chExt cx="342875" cy="642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2138" cy="641858"/>
            </a:xfrm>
            <a:custGeom>
              <a:avLst/>
              <a:gdLst/>
              <a:ahLst/>
              <a:cxnLst/>
              <a:rect l="l" t="t" r="r" b="b"/>
              <a:pathLst>
                <a:path w="342138" h="641858">
                  <a:moveTo>
                    <a:pt x="342138" y="0"/>
                  </a:moveTo>
                  <a:lnTo>
                    <a:pt x="91186" y="117094"/>
                  </a:lnTo>
                  <a:lnTo>
                    <a:pt x="2286" y="619379"/>
                  </a:lnTo>
                  <a:lnTo>
                    <a:pt x="0" y="630682"/>
                  </a:lnTo>
                  <a:lnTo>
                    <a:pt x="6858" y="641858"/>
                  </a:lnTo>
                  <a:lnTo>
                    <a:pt x="222377" y="641858"/>
                  </a:lnTo>
                  <a:lnTo>
                    <a:pt x="230251" y="631825"/>
                  </a:lnTo>
                  <a:lnTo>
                    <a:pt x="342138" y="0"/>
                  </a:lnTo>
                  <a:close/>
                </a:path>
              </a:pathLst>
            </a:custGeom>
            <a:solidFill>
              <a:srgbClr val="034EA2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8373961" y="4267362"/>
            <a:ext cx="1178995" cy="241697"/>
          </a:xfrm>
          <a:custGeom>
            <a:avLst/>
            <a:gdLst/>
            <a:ahLst/>
            <a:cxnLst/>
            <a:rect l="l" t="t" r="r" b="b"/>
            <a:pathLst>
              <a:path w="1178995" h="241697">
                <a:moveTo>
                  <a:pt x="0" y="0"/>
                </a:moveTo>
                <a:lnTo>
                  <a:pt x="1178995" y="0"/>
                </a:lnTo>
                <a:lnTo>
                  <a:pt x="1178995" y="241697"/>
                </a:lnTo>
                <a:lnTo>
                  <a:pt x="0" y="241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166580" y="3088081"/>
            <a:ext cx="129997" cy="107671"/>
            <a:chOff x="0" y="0"/>
            <a:chExt cx="173330" cy="1435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3355" cy="143510"/>
            </a:xfrm>
            <a:custGeom>
              <a:avLst/>
              <a:gdLst/>
              <a:ahLst/>
              <a:cxnLst/>
              <a:rect l="l" t="t" r="r" b="b"/>
              <a:pathLst>
                <a:path w="173355" h="143510">
                  <a:moveTo>
                    <a:pt x="0" y="0"/>
                  </a:moveTo>
                  <a:lnTo>
                    <a:pt x="173355" y="0"/>
                  </a:lnTo>
                  <a:lnTo>
                    <a:pt x="173355" y="143510"/>
                  </a:lnTo>
                  <a:lnTo>
                    <a:pt x="0" y="14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65" r="-1743" b="-35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6114698" y="3182255"/>
            <a:ext cx="166516" cy="313363"/>
            <a:chOff x="0" y="0"/>
            <a:chExt cx="222021" cy="4178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361" cy="417195"/>
            </a:xfrm>
            <a:custGeom>
              <a:avLst/>
              <a:gdLst/>
              <a:ahLst/>
              <a:cxnLst/>
              <a:rect l="l" t="t" r="r" b="b"/>
              <a:pathLst>
                <a:path w="221361" h="417195">
                  <a:moveTo>
                    <a:pt x="221361" y="0"/>
                  </a:moveTo>
                  <a:lnTo>
                    <a:pt x="58928" y="76073"/>
                  </a:lnTo>
                  <a:lnTo>
                    <a:pt x="0" y="409956"/>
                  </a:lnTo>
                  <a:lnTo>
                    <a:pt x="4318" y="417195"/>
                  </a:lnTo>
                  <a:lnTo>
                    <a:pt x="143891" y="417195"/>
                  </a:lnTo>
                  <a:lnTo>
                    <a:pt x="148971" y="410591"/>
                  </a:lnTo>
                  <a:lnTo>
                    <a:pt x="221361" y="0"/>
                  </a:lnTo>
                  <a:close/>
                </a:path>
              </a:pathLst>
            </a:custGeom>
            <a:solidFill>
              <a:srgbClr val="034EA2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5170980" y="3083004"/>
            <a:ext cx="954853" cy="418062"/>
          </a:xfrm>
          <a:custGeom>
            <a:avLst/>
            <a:gdLst/>
            <a:ahLst/>
            <a:cxnLst/>
            <a:rect l="l" t="t" r="r" b="b"/>
            <a:pathLst>
              <a:path w="954853" h="418062">
                <a:moveTo>
                  <a:pt x="0" y="0"/>
                </a:moveTo>
                <a:lnTo>
                  <a:pt x="954852" y="0"/>
                </a:lnTo>
                <a:lnTo>
                  <a:pt x="954852" y="418062"/>
                </a:lnTo>
                <a:lnTo>
                  <a:pt x="0" y="418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379121" y="3086672"/>
            <a:ext cx="627574" cy="408708"/>
            <a:chOff x="0" y="0"/>
            <a:chExt cx="836765" cy="5449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36803" cy="544957"/>
            </a:xfrm>
            <a:custGeom>
              <a:avLst/>
              <a:gdLst/>
              <a:ahLst/>
              <a:cxnLst/>
              <a:rect l="l" t="t" r="r" b="b"/>
              <a:pathLst>
                <a:path w="836803" h="544957">
                  <a:moveTo>
                    <a:pt x="0" y="0"/>
                  </a:moveTo>
                  <a:lnTo>
                    <a:pt x="836803" y="0"/>
                  </a:lnTo>
                  <a:lnTo>
                    <a:pt x="836803" y="544957"/>
                  </a:lnTo>
                  <a:lnTo>
                    <a:pt x="0" y="54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23" r="-318" b="2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708734" y="6041612"/>
            <a:ext cx="919763" cy="393973"/>
            <a:chOff x="0" y="0"/>
            <a:chExt cx="1226350" cy="5252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6312" cy="525272"/>
            </a:xfrm>
            <a:custGeom>
              <a:avLst/>
              <a:gdLst/>
              <a:ahLst/>
              <a:cxnLst/>
              <a:rect l="l" t="t" r="r" b="b"/>
              <a:pathLst>
                <a:path w="1226312" h="525272">
                  <a:moveTo>
                    <a:pt x="0" y="0"/>
                  </a:moveTo>
                  <a:lnTo>
                    <a:pt x="1226312" y="0"/>
                  </a:lnTo>
                  <a:lnTo>
                    <a:pt x="1226312" y="525272"/>
                  </a:lnTo>
                  <a:lnTo>
                    <a:pt x="0" y="525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59" r="-362" b="-4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5124650" y="6037802"/>
            <a:ext cx="1303353" cy="402603"/>
          </a:xfrm>
          <a:custGeom>
            <a:avLst/>
            <a:gdLst/>
            <a:ahLst/>
            <a:cxnLst/>
            <a:rect l="l" t="t" r="r" b="b"/>
            <a:pathLst>
              <a:path w="1303353" h="402603">
                <a:moveTo>
                  <a:pt x="0" y="0"/>
                </a:moveTo>
                <a:lnTo>
                  <a:pt x="1303353" y="0"/>
                </a:lnTo>
                <a:lnTo>
                  <a:pt x="1303353" y="402603"/>
                </a:lnTo>
                <a:lnTo>
                  <a:pt x="0" y="402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6510271" y="6043079"/>
            <a:ext cx="125273" cy="103775"/>
            <a:chOff x="0" y="0"/>
            <a:chExt cx="167030" cy="13836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005" cy="138303"/>
            </a:xfrm>
            <a:custGeom>
              <a:avLst/>
              <a:gdLst/>
              <a:ahLst/>
              <a:cxnLst/>
              <a:rect l="l" t="t" r="r" b="b"/>
              <a:pathLst>
                <a:path w="167005" h="138303">
                  <a:moveTo>
                    <a:pt x="0" y="0"/>
                  </a:moveTo>
                  <a:lnTo>
                    <a:pt x="167005" y="0"/>
                  </a:lnTo>
                  <a:lnTo>
                    <a:pt x="167005" y="138303"/>
                  </a:lnTo>
                  <a:lnTo>
                    <a:pt x="0" y="13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319" r="-2334" b="-45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6460246" y="6133795"/>
            <a:ext cx="160201" cy="302123"/>
            <a:chOff x="0" y="0"/>
            <a:chExt cx="213601" cy="4028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3360" cy="402209"/>
            </a:xfrm>
            <a:custGeom>
              <a:avLst/>
              <a:gdLst/>
              <a:ahLst/>
              <a:cxnLst/>
              <a:rect l="l" t="t" r="r" b="b"/>
              <a:pathLst>
                <a:path w="213360" h="402209">
                  <a:moveTo>
                    <a:pt x="213360" y="0"/>
                  </a:moveTo>
                  <a:lnTo>
                    <a:pt x="56769" y="73406"/>
                  </a:lnTo>
                  <a:lnTo>
                    <a:pt x="1397" y="388112"/>
                  </a:lnTo>
                  <a:lnTo>
                    <a:pt x="0" y="395097"/>
                  </a:lnTo>
                  <a:lnTo>
                    <a:pt x="4191" y="402209"/>
                  </a:lnTo>
                  <a:lnTo>
                    <a:pt x="138684" y="402209"/>
                  </a:lnTo>
                  <a:lnTo>
                    <a:pt x="143637" y="395859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034EA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1789312" y="2764165"/>
            <a:ext cx="129845" cy="107509"/>
            <a:chOff x="0" y="0"/>
            <a:chExt cx="173126" cy="14334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3101" cy="143383"/>
            </a:xfrm>
            <a:custGeom>
              <a:avLst/>
              <a:gdLst/>
              <a:ahLst/>
              <a:cxnLst/>
              <a:rect l="l" t="t" r="r" b="b"/>
              <a:pathLst>
                <a:path w="173101" h="143383">
                  <a:moveTo>
                    <a:pt x="0" y="0"/>
                  </a:moveTo>
                  <a:lnTo>
                    <a:pt x="173101" y="0"/>
                  </a:lnTo>
                  <a:lnTo>
                    <a:pt x="173101" y="143383"/>
                  </a:lnTo>
                  <a:lnTo>
                    <a:pt x="0" y="143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746" r="-1760" b="26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11737467" y="2858167"/>
            <a:ext cx="166516" cy="312668"/>
            <a:chOff x="0" y="0"/>
            <a:chExt cx="222021" cy="41689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1107" cy="416814"/>
            </a:xfrm>
            <a:custGeom>
              <a:avLst/>
              <a:gdLst/>
              <a:ahLst/>
              <a:cxnLst/>
              <a:rect l="l" t="t" r="r" b="b"/>
              <a:pathLst>
                <a:path w="221107" h="416814">
                  <a:moveTo>
                    <a:pt x="221107" y="0"/>
                  </a:moveTo>
                  <a:lnTo>
                    <a:pt x="58928" y="76073"/>
                  </a:lnTo>
                  <a:lnTo>
                    <a:pt x="1524" y="402209"/>
                  </a:lnTo>
                  <a:lnTo>
                    <a:pt x="0" y="409575"/>
                  </a:lnTo>
                  <a:lnTo>
                    <a:pt x="4445" y="416814"/>
                  </a:lnTo>
                  <a:lnTo>
                    <a:pt x="143764" y="416814"/>
                  </a:lnTo>
                  <a:lnTo>
                    <a:pt x="148844" y="410210"/>
                  </a:lnTo>
                  <a:lnTo>
                    <a:pt x="221107" y="0"/>
                  </a:lnTo>
                  <a:close/>
                </a:path>
              </a:pathLst>
            </a:custGeom>
            <a:solidFill>
              <a:srgbClr val="034EA2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2601632" y="2762126"/>
            <a:ext cx="492509" cy="408308"/>
            <a:chOff x="0" y="0"/>
            <a:chExt cx="656679" cy="5444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56717" cy="544449"/>
            </a:xfrm>
            <a:custGeom>
              <a:avLst/>
              <a:gdLst/>
              <a:ahLst/>
              <a:cxnLst/>
              <a:rect l="l" t="t" r="r" b="b"/>
              <a:pathLst>
                <a:path w="656717" h="544449">
                  <a:moveTo>
                    <a:pt x="0" y="0"/>
                  </a:moveTo>
                  <a:lnTo>
                    <a:pt x="656717" y="0"/>
                  </a:lnTo>
                  <a:lnTo>
                    <a:pt x="656717" y="544449"/>
                  </a:lnTo>
                  <a:lnTo>
                    <a:pt x="0" y="544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44" r="5" b="-39"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11919709" y="2758992"/>
            <a:ext cx="543830" cy="417357"/>
          </a:xfrm>
          <a:custGeom>
            <a:avLst/>
            <a:gdLst/>
            <a:ahLst/>
            <a:cxnLst/>
            <a:rect l="l" t="t" r="r" b="b"/>
            <a:pathLst>
              <a:path w="543830" h="417357">
                <a:moveTo>
                  <a:pt x="0" y="0"/>
                </a:moveTo>
                <a:lnTo>
                  <a:pt x="543830" y="0"/>
                </a:lnTo>
                <a:lnTo>
                  <a:pt x="543830" y="417357"/>
                </a:lnTo>
                <a:lnTo>
                  <a:pt x="0" y="4173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1937140" y="6292691"/>
            <a:ext cx="2314023" cy="412099"/>
            <a:chOff x="0" y="0"/>
            <a:chExt cx="3085363" cy="54946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085338" cy="549529"/>
            </a:xfrm>
            <a:custGeom>
              <a:avLst/>
              <a:gdLst/>
              <a:ahLst/>
              <a:cxnLst/>
              <a:rect l="l" t="t" r="r" b="b"/>
              <a:pathLst>
                <a:path w="3085338" h="549529">
                  <a:moveTo>
                    <a:pt x="0" y="0"/>
                  </a:moveTo>
                  <a:lnTo>
                    <a:pt x="3085338" y="0"/>
                  </a:lnTo>
                  <a:lnTo>
                    <a:pt x="3085338" y="549529"/>
                  </a:lnTo>
                  <a:lnTo>
                    <a:pt x="0" y="549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6" r="-116" b="11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8366112" y="1420558"/>
            <a:ext cx="2298906" cy="406117"/>
            <a:chOff x="0" y="0"/>
            <a:chExt cx="3065208" cy="5414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065272" cy="541528"/>
            </a:xfrm>
            <a:custGeom>
              <a:avLst/>
              <a:gdLst/>
              <a:ahLst/>
              <a:cxnLst/>
              <a:rect l="l" t="t" r="r" b="b"/>
              <a:pathLst>
                <a:path w="3065272" h="541528">
                  <a:moveTo>
                    <a:pt x="0" y="0"/>
                  </a:moveTo>
                  <a:lnTo>
                    <a:pt x="3065272" y="0"/>
                  </a:lnTo>
                  <a:lnTo>
                    <a:pt x="3065272" y="541528"/>
                  </a:lnTo>
                  <a:lnTo>
                    <a:pt x="0" y="541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29" r="-127" b="7"/>
              </a:stretch>
            </a:blipFill>
          </p:spPr>
        </p:sp>
      </p:grpSp>
      <p:sp>
        <p:nvSpPr>
          <p:cNvPr id="36" name="Freeform 36"/>
          <p:cNvSpPr/>
          <p:nvPr/>
        </p:nvSpPr>
        <p:spPr>
          <a:xfrm>
            <a:off x="8289912" y="7697734"/>
            <a:ext cx="1847183" cy="580412"/>
          </a:xfrm>
          <a:custGeom>
            <a:avLst/>
            <a:gdLst/>
            <a:ahLst/>
            <a:cxnLst/>
            <a:rect l="l" t="t" r="r" b="b"/>
            <a:pathLst>
              <a:path w="1847183" h="580412">
                <a:moveTo>
                  <a:pt x="0" y="0"/>
                </a:moveTo>
                <a:lnTo>
                  <a:pt x="1847184" y="0"/>
                </a:lnTo>
                <a:lnTo>
                  <a:pt x="1847184" y="580411"/>
                </a:lnTo>
                <a:lnTo>
                  <a:pt x="0" y="580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1816" y="2110706"/>
            <a:ext cx="6378347" cy="6147638"/>
            <a:chOff x="0" y="0"/>
            <a:chExt cx="12404154" cy="119554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04217" cy="11955526"/>
            </a:xfrm>
            <a:custGeom>
              <a:avLst/>
              <a:gdLst/>
              <a:ahLst/>
              <a:cxnLst/>
              <a:rect l="l" t="t" r="r" b="b"/>
              <a:pathLst>
                <a:path w="12404217" h="11955526">
                  <a:moveTo>
                    <a:pt x="0" y="0"/>
                  </a:moveTo>
                  <a:lnTo>
                    <a:pt x="12404217" y="0"/>
                  </a:lnTo>
                  <a:lnTo>
                    <a:pt x="12404217" y="11955526"/>
                  </a:lnTo>
                  <a:lnTo>
                    <a:pt x="0" y="11955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5884378" y="3049300"/>
            <a:ext cx="1303078" cy="350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</a:pPr>
            <a:r>
              <a:rPr lang="en-US" sz="143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NORTE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53994" y="4439008"/>
            <a:ext cx="1078913" cy="350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</a:pPr>
            <a:r>
              <a:rPr lang="en-US" sz="143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CENTRAL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32215" y="7096400"/>
            <a:ext cx="1534433" cy="71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1"/>
              </a:lnSpc>
            </a:pPr>
            <a:r>
              <a:rPr lang="en-US" sz="1439" b="1">
                <a:solidFill>
                  <a:srgbClr val="156082"/>
                </a:solidFill>
                <a:latin typeface="Aptos Bold"/>
                <a:ea typeface="Aptos Bold"/>
                <a:cs typeface="Aptos Bold"/>
                <a:sym typeface="Aptos Bold"/>
              </a:rPr>
              <a:t>Teixeira de Freitas</a:t>
            </a:r>
          </a:p>
          <a:p>
            <a:pPr algn="l">
              <a:lnSpc>
                <a:spcPts val="1851"/>
              </a:lnSpc>
            </a:pPr>
            <a:r>
              <a:rPr lang="en-US" sz="1439" b="1">
                <a:solidFill>
                  <a:srgbClr val="156082"/>
                </a:solidFill>
                <a:latin typeface="Aptos Bold"/>
                <a:ea typeface="Aptos Bold"/>
                <a:cs typeface="Aptos Bold"/>
                <a:sym typeface="Aptos Bold"/>
              </a:rPr>
              <a:t>Eunápolis</a:t>
            </a:r>
          </a:p>
          <a:p>
            <a:pPr algn="l">
              <a:lnSpc>
                <a:spcPts val="1851"/>
              </a:lnSpc>
            </a:pPr>
            <a:endParaRPr lang="en-US" sz="1439" b="1">
              <a:solidFill>
                <a:srgbClr val="156082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21747" y="7077350"/>
            <a:ext cx="798533" cy="596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8"/>
              </a:lnSpc>
            </a:pPr>
            <a:r>
              <a:rPr lang="en-US" sz="106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EXTREMO SUL</a:t>
            </a:r>
          </a:p>
        </p:txBody>
      </p:sp>
      <p:sp>
        <p:nvSpPr>
          <p:cNvPr id="8" name="AutoShape 8"/>
          <p:cNvSpPr/>
          <p:nvPr/>
        </p:nvSpPr>
        <p:spPr>
          <a:xfrm>
            <a:off x="7288194" y="7007496"/>
            <a:ext cx="457085" cy="203115"/>
          </a:xfrm>
          <a:prstGeom prst="line">
            <a:avLst/>
          </a:prstGeom>
          <a:ln w="9525" cap="rnd">
            <a:solidFill>
              <a:srgbClr val="2D405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522484" y="5551889"/>
            <a:ext cx="997060" cy="350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</a:pPr>
            <a:r>
              <a:rPr lang="en-US" sz="143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SUL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7932" y="4490527"/>
            <a:ext cx="1171149" cy="350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</a:pPr>
            <a:r>
              <a:rPr lang="en-US" sz="143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OESTE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71777" y="3820059"/>
            <a:ext cx="1303078" cy="350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</a:pPr>
            <a:r>
              <a:rPr lang="en-US" sz="143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RMS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2680" y="334924"/>
            <a:ext cx="6138334" cy="82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6"/>
              </a:lnSpc>
            </a:pPr>
            <a:r>
              <a:rPr lang="en-US" sz="5305" b="1">
                <a:solidFill>
                  <a:srgbClr val="2D4058"/>
                </a:solidFill>
                <a:latin typeface="Arimo Bold"/>
                <a:ea typeface="Arimo Bold"/>
                <a:cs typeface="Arimo Bold"/>
                <a:sym typeface="Arimo Bold"/>
              </a:rPr>
              <a:t>REGIONALIZAÇÃO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66379" y="627505"/>
            <a:ext cx="2843365" cy="174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</a:pPr>
            <a:r>
              <a:rPr lang="en-US" sz="3103" b="1">
                <a:solidFill>
                  <a:srgbClr val="2D4058"/>
                </a:solidFill>
                <a:latin typeface="Aptos Bold"/>
                <a:ea typeface="Aptos Bold"/>
                <a:cs typeface="Aptos Bold"/>
                <a:sym typeface="Aptos Bold"/>
              </a:rPr>
              <a:t>REGIONAL EXTREMO SUL</a:t>
            </a:r>
          </a:p>
          <a:p>
            <a:pPr algn="l">
              <a:lnSpc>
                <a:spcPts val="3491"/>
              </a:lnSpc>
            </a:pPr>
            <a:endParaRPr lang="en-US" sz="3103" b="1">
              <a:solidFill>
                <a:srgbClr val="2D4058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algn="l">
              <a:lnSpc>
                <a:spcPts val="3491"/>
              </a:lnSpc>
            </a:pPr>
            <a:endParaRPr lang="en-US" sz="3103" b="1">
              <a:solidFill>
                <a:srgbClr val="2D4058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390865" y="1486790"/>
            <a:ext cx="4518879" cy="3757270"/>
            <a:chOff x="0" y="0"/>
            <a:chExt cx="6025172" cy="5009693"/>
          </a:xfrm>
        </p:grpSpPr>
        <p:sp>
          <p:nvSpPr>
            <p:cNvPr id="15" name="Freeform 15" descr="territorio_27"/>
            <p:cNvSpPr/>
            <p:nvPr/>
          </p:nvSpPr>
          <p:spPr>
            <a:xfrm>
              <a:off x="0" y="0"/>
              <a:ext cx="6025134" cy="5009642"/>
            </a:xfrm>
            <a:custGeom>
              <a:avLst/>
              <a:gdLst/>
              <a:ahLst/>
              <a:cxnLst/>
              <a:rect l="l" t="t" r="r" b="b"/>
              <a:pathLst>
                <a:path w="6025134" h="5009642">
                  <a:moveTo>
                    <a:pt x="0" y="0"/>
                  </a:moveTo>
                  <a:lnTo>
                    <a:pt x="6025134" y="0"/>
                  </a:lnTo>
                  <a:lnTo>
                    <a:pt x="6025134" y="5009642"/>
                  </a:lnTo>
                  <a:lnTo>
                    <a:pt x="0" y="5009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67" b="-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9580973" y="4147723"/>
            <a:ext cx="4619663" cy="5137404"/>
            <a:chOff x="0" y="0"/>
            <a:chExt cx="6159551" cy="6849872"/>
          </a:xfrm>
        </p:grpSpPr>
        <p:sp>
          <p:nvSpPr>
            <p:cNvPr id="17" name="Freeform 17" descr="Mapa  Descrição gerada automaticamente"/>
            <p:cNvSpPr/>
            <p:nvPr/>
          </p:nvSpPr>
          <p:spPr>
            <a:xfrm>
              <a:off x="0" y="0"/>
              <a:ext cx="6159500" cy="6849872"/>
            </a:xfrm>
            <a:custGeom>
              <a:avLst/>
              <a:gdLst/>
              <a:ahLst/>
              <a:cxnLst/>
              <a:rect l="l" t="t" r="r" b="b"/>
              <a:pathLst>
                <a:path w="6159500" h="6849872">
                  <a:moveTo>
                    <a:pt x="0" y="0"/>
                  </a:moveTo>
                  <a:lnTo>
                    <a:pt x="6159500" y="0"/>
                  </a:lnTo>
                  <a:lnTo>
                    <a:pt x="6159500" y="6849872"/>
                  </a:lnTo>
                  <a:lnTo>
                    <a:pt x="0" y="684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4799138" y="5556476"/>
            <a:ext cx="1078913" cy="35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</a:pPr>
            <a:r>
              <a:rPr lang="en-US" sz="1439" b="1">
                <a:solidFill>
                  <a:srgbClr val="F2F2F2"/>
                </a:solidFill>
                <a:latin typeface="Aptos Bold"/>
                <a:ea typeface="Aptos Bold"/>
                <a:cs typeface="Aptos Bold"/>
                <a:sym typeface="Aptos Bold"/>
              </a:rPr>
              <a:t>SUDOESTE</a:t>
            </a:r>
          </a:p>
        </p:txBody>
      </p:sp>
      <p:sp>
        <p:nvSpPr>
          <p:cNvPr id="19" name="Freeform 19"/>
          <p:cNvSpPr/>
          <p:nvPr/>
        </p:nvSpPr>
        <p:spPr>
          <a:xfrm>
            <a:off x="4524" y="9610536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7"/>
                </a:lnTo>
                <a:lnTo>
                  <a:pt x="0" y="675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925516" y="0"/>
            <a:ext cx="2362484" cy="596039"/>
          </a:xfrm>
          <a:custGeom>
            <a:avLst/>
            <a:gdLst/>
            <a:ahLst/>
            <a:cxnLst/>
            <a:rect l="l" t="t" r="r" b="b"/>
            <a:pathLst>
              <a:path w="2362484" h="596039">
                <a:moveTo>
                  <a:pt x="0" y="0"/>
                </a:moveTo>
                <a:lnTo>
                  <a:pt x="2362484" y="0"/>
                </a:lnTo>
                <a:lnTo>
                  <a:pt x="2362484" y="596039"/>
                </a:lnTo>
                <a:lnTo>
                  <a:pt x="0" y="5960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110" y="3363558"/>
            <a:ext cx="3596446" cy="3576829"/>
          </a:xfrm>
          <a:custGeom>
            <a:avLst/>
            <a:gdLst/>
            <a:ahLst/>
            <a:cxnLst/>
            <a:rect l="l" t="t" r="r" b="b"/>
            <a:pathLst>
              <a:path w="3596446" h="3576829">
                <a:moveTo>
                  <a:pt x="0" y="0"/>
                </a:moveTo>
                <a:lnTo>
                  <a:pt x="3596446" y="0"/>
                </a:lnTo>
                <a:lnTo>
                  <a:pt x="3596446" y="3576829"/>
                </a:lnTo>
                <a:lnTo>
                  <a:pt x="0" y="35768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8" b="-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4539470" y="4151376"/>
            <a:ext cx="3596447" cy="3576829"/>
          </a:xfrm>
          <a:custGeom>
            <a:avLst/>
            <a:gdLst/>
            <a:ahLst/>
            <a:cxnLst/>
            <a:rect l="l" t="t" r="r" b="b"/>
            <a:pathLst>
              <a:path w="3596447" h="3576829">
                <a:moveTo>
                  <a:pt x="0" y="0"/>
                </a:moveTo>
                <a:lnTo>
                  <a:pt x="3596447" y="0"/>
                </a:lnTo>
                <a:lnTo>
                  <a:pt x="3596447" y="3576829"/>
                </a:lnTo>
                <a:lnTo>
                  <a:pt x="0" y="35768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" b="-8"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125500" y="4131955"/>
            <a:ext cx="3596446" cy="3576829"/>
          </a:xfrm>
          <a:custGeom>
            <a:avLst/>
            <a:gdLst/>
            <a:ahLst/>
            <a:cxnLst/>
            <a:rect l="l" t="t" r="r" b="b"/>
            <a:pathLst>
              <a:path w="3596446" h="3576829">
                <a:moveTo>
                  <a:pt x="0" y="0"/>
                </a:moveTo>
                <a:lnTo>
                  <a:pt x="3596447" y="0"/>
                </a:lnTo>
                <a:lnTo>
                  <a:pt x="3596447" y="3576830"/>
                </a:lnTo>
                <a:lnTo>
                  <a:pt x="0" y="35768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" b="-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21414" y="3363558"/>
            <a:ext cx="3596447" cy="3576829"/>
          </a:xfrm>
          <a:custGeom>
            <a:avLst/>
            <a:gdLst/>
            <a:ahLst/>
            <a:cxnLst/>
            <a:rect l="l" t="t" r="r" b="b"/>
            <a:pathLst>
              <a:path w="3596447" h="3576829">
                <a:moveTo>
                  <a:pt x="0" y="0"/>
                </a:moveTo>
                <a:lnTo>
                  <a:pt x="3596446" y="0"/>
                </a:lnTo>
                <a:lnTo>
                  <a:pt x="3596446" y="3576829"/>
                </a:lnTo>
                <a:lnTo>
                  <a:pt x="0" y="35768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" b="-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25444" y="3344136"/>
            <a:ext cx="3596447" cy="3576830"/>
          </a:xfrm>
          <a:custGeom>
            <a:avLst/>
            <a:gdLst/>
            <a:ahLst/>
            <a:cxnLst/>
            <a:rect l="l" t="t" r="r" b="b"/>
            <a:pathLst>
              <a:path w="3596447" h="3576830">
                <a:moveTo>
                  <a:pt x="0" y="0"/>
                </a:moveTo>
                <a:lnTo>
                  <a:pt x="3596446" y="0"/>
                </a:lnTo>
                <a:lnTo>
                  <a:pt x="3596446" y="3576829"/>
                </a:lnTo>
                <a:lnTo>
                  <a:pt x="0" y="35768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" b="-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72914" y="5997243"/>
            <a:ext cx="726385" cy="726386"/>
          </a:xfrm>
          <a:custGeom>
            <a:avLst/>
            <a:gdLst/>
            <a:ahLst/>
            <a:cxnLst/>
            <a:rect l="l" t="t" r="r" b="b"/>
            <a:pathLst>
              <a:path w="726385" h="726386">
                <a:moveTo>
                  <a:pt x="0" y="0"/>
                </a:moveTo>
                <a:lnTo>
                  <a:pt x="726386" y="0"/>
                </a:lnTo>
                <a:lnTo>
                  <a:pt x="726386" y="726385"/>
                </a:lnTo>
                <a:lnTo>
                  <a:pt x="0" y="726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90068" y="4234581"/>
            <a:ext cx="958046" cy="958045"/>
          </a:xfrm>
          <a:custGeom>
            <a:avLst/>
            <a:gdLst/>
            <a:ahLst/>
            <a:cxnLst/>
            <a:rect l="l" t="t" r="r" b="b"/>
            <a:pathLst>
              <a:path w="958046" h="958045">
                <a:moveTo>
                  <a:pt x="0" y="0"/>
                </a:moveTo>
                <a:lnTo>
                  <a:pt x="958045" y="0"/>
                </a:lnTo>
                <a:lnTo>
                  <a:pt x="958045" y="958045"/>
                </a:lnTo>
                <a:lnTo>
                  <a:pt x="0" y="9580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90" r="-9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23723" y="4263351"/>
            <a:ext cx="901398" cy="929276"/>
          </a:xfrm>
          <a:custGeom>
            <a:avLst/>
            <a:gdLst/>
            <a:ahLst/>
            <a:cxnLst/>
            <a:rect l="l" t="t" r="r" b="b"/>
            <a:pathLst>
              <a:path w="901398" h="929276">
                <a:moveTo>
                  <a:pt x="0" y="0"/>
                </a:moveTo>
                <a:lnTo>
                  <a:pt x="901398" y="0"/>
                </a:lnTo>
                <a:lnTo>
                  <a:pt x="901398" y="929275"/>
                </a:lnTo>
                <a:lnTo>
                  <a:pt x="0" y="9292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1" b="-3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19638" y="5997243"/>
            <a:ext cx="909271" cy="897699"/>
          </a:xfrm>
          <a:custGeom>
            <a:avLst/>
            <a:gdLst/>
            <a:ahLst/>
            <a:cxnLst/>
            <a:rect l="l" t="t" r="r" b="b"/>
            <a:pathLst>
              <a:path w="909271" h="897699">
                <a:moveTo>
                  <a:pt x="0" y="0"/>
                </a:moveTo>
                <a:lnTo>
                  <a:pt x="909271" y="0"/>
                </a:lnTo>
                <a:lnTo>
                  <a:pt x="909271" y="897699"/>
                </a:lnTo>
                <a:lnTo>
                  <a:pt x="0" y="8976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17" b="-11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23666" y="5895798"/>
            <a:ext cx="847963" cy="929276"/>
          </a:xfrm>
          <a:custGeom>
            <a:avLst/>
            <a:gdLst/>
            <a:ahLst/>
            <a:cxnLst/>
            <a:rect l="l" t="t" r="r" b="b"/>
            <a:pathLst>
              <a:path w="847963" h="929276">
                <a:moveTo>
                  <a:pt x="0" y="0"/>
                </a:moveTo>
                <a:lnTo>
                  <a:pt x="847964" y="0"/>
                </a:lnTo>
                <a:lnTo>
                  <a:pt x="847964" y="929275"/>
                </a:lnTo>
                <a:lnTo>
                  <a:pt x="0" y="9292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21" r="-321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865464" y="2376786"/>
            <a:ext cx="2443067" cy="746060"/>
            <a:chOff x="0" y="0"/>
            <a:chExt cx="3023558" cy="9233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23558" cy="923330"/>
            </a:xfrm>
            <a:custGeom>
              <a:avLst/>
              <a:gdLst/>
              <a:ahLst/>
              <a:cxnLst/>
              <a:rect l="l" t="t" r="r" b="b"/>
              <a:pathLst>
                <a:path w="3023558" h="923330">
                  <a:moveTo>
                    <a:pt x="0" y="0"/>
                  </a:moveTo>
                  <a:lnTo>
                    <a:pt x="3023558" y="0"/>
                  </a:lnTo>
                  <a:lnTo>
                    <a:pt x="3023558" y="923330"/>
                  </a:lnTo>
                  <a:lnTo>
                    <a:pt x="0" y="923330"/>
                  </a:lnTo>
                  <a:close/>
                </a:path>
              </a:pathLst>
            </a:custGeom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3023558" cy="8947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Aprendizagem Industrial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655589" y="7965636"/>
            <a:ext cx="2562054" cy="753539"/>
            <a:chOff x="0" y="0"/>
            <a:chExt cx="3139350" cy="9233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9350" cy="923330"/>
            </a:xfrm>
            <a:custGeom>
              <a:avLst/>
              <a:gdLst/>
              <a:ahLst/>
              <a:cxnLst/>
              <a:rect l="l" t="t" r="r" b="b"/>
              <a:pathLst>
                <a:path w="3139350" h="923330">
                  <a:moveTo>
                    <a:pt x="0" y="0"/>
                  </a:moveTo>
                  <a:lnTo>
                    <a:pt x="3139350" y="0"/>
                  </a:lnTo>
                  <a:lnTo>
                    <a:pt x="3139350" y="923330"/>
                  </a:lnTo>
                  <a:lnTo>
                    <a:pt x="0" y="923330"/>
                  </a:ln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3139350" cy="8947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Qualificação Profissional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03161" y="2376786"/>
            <a:ext cx="2419851" cy="766400"/>
            <a:chOff x="0" y="0"/>
            <a:chExt cx="2915346" cy="9233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15346" cy="923330"/>
            </a:xfrm>
            <a:custGeom>
              <a:avLst/>
              <a:gdLst/>
              <a:ahLst/>
              <a:cxnLst/>
              <a:rect l="l" t="t" r="r" b="b"/>
              <a:pathLst>
                <a:path w="2915346" h="923330">
                  <a:moveTo>
                    <a:pt x="0" y="0"/>
                  </a:moveTo>
                  <a:lnTo>
                    <a:pt x="2915346" y="0"/>
                  </a:lnTo>
                  <a:lnTo>
                    <a:pt x="2915346" y="923330"/>
                  </a:lnTo>
                  <a:lnTo>
                    <a:pt x="0" y="923330"/>
                  </a:ln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28575"/>
              <a:ext cx="2915346" cy="8947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Cursos </a:t>
              </a:r>
            </a:p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Técnicos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353710" y="7965636"/>
            <a:ext cx="2571734" cy="757000"/>
            <a:chOff x="0" y="0"/>
            <a:chExt cx="3136800" cy="9233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6800" cy="923330"/>
            </a:xfrm>
            <a:custGeom>
              <a:avLst/>
              <a:gdLst/>
              <a:ahLst/>
              <a:cxnLst/>
              <a:rect l="l" t="t" r="r" b="b"/>
              <a:pathLst>
                <a:path w="3136800" h="923330">
                  <a:moveTo>
                    <a:pt x="0" y="0"/>
                  </a:moveTo>
                  <a:lnTo>
                    <a:pt x="3136800" y="0"/>
                  </a:lnTo>
                  <a:lnTo>
                    <a:pt x="3136800" y="923330"/>
                  </a:lnTo>
                  <a:lnTo>
                    <a:pt x="0" y="923330"/>
                  </a:lnTo>
                  <a:close/>
                </a:path>
              </a:pathLst>
            </a:custGeom>
          </p:spPr>
        </p:sp>
        <p:sp>
          <p:nvSpPr>
            <p:cNvPr id="23" name="TextBox 23"/>
            <p:cNvSpPr txBox="1"/>
            <p:nvPr/>
          </p:nvSpPr>
          <p:spPr>
            <a:xfrm>
              <a:off x="0" y="28575"/>
              <a:ext cx="3136800" cy="8947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Especialização</a:t>
              </a:r>
            </a:p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Técnica            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729943" y="2376786"/>
            <a:ext cx="3447525" cy="986772"/>
            <a:chOff x="0" y="0"/>
            <a:chExt cx="3612340" cy="103394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12340" cy="1033947"/>
            </a:xfrm>
            <a:custGeom>
              <a:avLst/>
              <a:gdLst/>
              <a:ahLst/>
              <a:cxnLst/>
              <a:rect l="l" t="t" r="r" b="b"/>
              <a:pathLst>
                <a:path w="3612340" h="1033947">
                  <a:moveTo>
                    <a:pt x="0" y="0"/>
                  </a:moveTo>
                  <a:lnTo>
                    <a:pt x="3612340" y="0"/>
                  </a:lnTo>
                  <a:lnTo>
                    <a:pt x="3612340" y="1033947"/>
                  </a:lnTo>
                  <a:lnTo>
                    <a:pt x="0" y="1033947"/>
                  </a:lnTo>
                  <a:close/>
                </a:path>
              </a:pathLst>
            </a:custGeom>
          </p:spPr>
        </p:sp>
        <p:sp>
          <p:nvSpPr>
            <p:cNvPr id="26" name="TextBox 26"/>
            <p:cNvSpPr txBox="1"/>
            <p:nvPr/>
          </p:nvSpPr>
          <p:spPr>
            <a:xfrm>
              <a:off x="0" y="28575"/>
              <a:ext cx="3612340" cy="10053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16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Programas  </a:t>
              </a:r>
            </a:p>
            <a:p>
              <a:pPr algn="ctr">
                <a:lnSpc>
                  <a:spcPts val="2718"/>
                </a:lnSpc>
              </a:pPr>
              <a:r>
                <a:rPr lang="en-US" sz="2614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         especiais            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4524" y="9611194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6"/>
                </a:lnTo>
                <a:lnTo>
                  <a:pt x="0" y="6758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571630" y="0"/>
            <a:ext cx="2716370" cy="685323"/>
          </a:xfrm>
          <a:custGeom>
            <a:avLst/>
            <a:gdLst/>
            <a:ahLst/>
            <a:cxnLst/>
            <a:rect l="l" t="t" r="r" b="b"/>
            <a:pathLst>
              <a:path w="2716370" h="685323">
                <a:moveTo>
                  <a:pt x="0" y="0"/>
                </a:moveTo>
                <a:lnTo>
                  <a:pt x="2716370" y="0"/>
                </a:lnTo>
                <a:lnTo>
                  <a:pt x="2716370" y="685323"/>
                </a:lnTo>
                <a:lnTo>
                  <a:pt x="0" y="6853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82680" y="334924"/>
            <a:ext cx="6588121" cy="82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6"/>
              </a:lnSpc>
            </a:pPr>
            <a:r>
              <a:rPr lang="en-US" sz="530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EMPREGABILIDADE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404" y="2628750"/>
            <a:ext cx="15379715" cy="3298090"/>
            <a:chOff x="0" y="0"/>
            <a:chExt cx="23256954" cy="49873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56929" cy="4987294"/>
            </a:xfrm>
            <a:custGeom>
              <a:avLst/>
              <a:gdLst/>
              <a:ahLst/>
              <a:cxnLst/>
              <a:rect l="l" t="t" r="r" b="b"/>
              <a:pathLst>
                <a:path w="23256929" h="4987294">
                  <a:moveTo>
                    <a:pt x="0" y="316767"/>
                  </a:moveTo>
                  <a:cubicBezTo>
                    <a:pt x="0" y="141831"/>
                    <a:pt x="291879" y="0"/>
                    <a:pt x="651887" y="0"/>
                  </a:cubicBezTo>
                  <a:lnTo>
                    <a:pt x="22605042" y="0"/>
                  </a:lnTo>
                  <a:cubicBezTo>
                    <a:pt x="22965051" y="0"/>
                    <a:pt x="23256929" y="141831"/>
                    <a:pt x="23256929" y="316767"/>
                  </a:cubicBezTo>
                  <a:lnTo>
                    <a:pt x="23256929" y="4670527"/>
                  </a:lnTo>
                  <a:cubicBezTo>
                    <a:pt x="23256929" y="4845463"/>
                    <a:pt x="22965051" y="4987294"/>
                    <a:pt x="22605042" y="4987294"/>
                  </a:cubicBezTo>
                  <a:lnTo>
                    <a:pt x="651887" y="4987294"/>
                  </a:lnTo>
                  <a:cubicBezTo>
                    <a:pt x="291879" y="4987293"/>
                    <a:pt x="0" y="4845463"/>
                    <a:pt x="0" y="4670527"/>
                  </a:cubicBezTo>
                  <a:close/>
                </a:path>
              </a:pathLst>
            </a:custGeom>
            <a:solidFill>
              <a:srgbClr val="156082">
                <a:alpha val="25098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524" y="9611194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6"/>
                </a:lnTo>
                <a:lnTo>
                  <a:pt x="0" y="6758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19104" y="6686242"/>
            <a:ext cx="2979601" cy="2249599"/>
          </a:xfrm>
          <a:custGeom>
            <a:avLst/>
            <a:gdLst/>
            <a:ahLst/>
            <a:cxnLst/>
            <a:rect l="l" t="t" r="r" b="b"/>
            <a:pathLst>
              <a:path w="2979601" h="2249599">
                <a:moveTo>
                  <a:pt x="0" y="0"/>
                </a:moveTo>
                <a:lnTo>
                  <a:pt x="2979600" y="0"/>
                </a:lnTo>
                <a:lnTo>
                  <a:pt x="2979600" y="2249599"/>
                </a:lnTo>
                <a:lnTo>
                  <a:pt x="0" y="2249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521" y="6686242"/>
            <a:ext cx="3443902" cy="2249599"/>
          </a:xfrm>
          <a:custGeom>
            <a:avLst/>
            <a:gdLst/>
            <a:ahLst/>
            <a:cxnLst/>
            <a:rect l="l" t="t" r="r" b="b"/>
            <a:pathLst>
              <a:path w="3443902" h="2249599">
                <a:moveTo>
                  <a:pt x="0" y="0"/>
                </a:moveTo>
                <a:lnTo>
                  <a:pt x="3443902" y="0"/>
                </a:lnTo>
                <a:lnTo>
                  <a:pt x="3443902" y="2249599"/>
                </a:lnTo>
                <a:lnTo>
                  <a:pt x="0" y="2249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40" r="-848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66513" y="6686242"/>
            <a:ext cx="2999465" cy="2249599"/>
          </a:xfrm>
          <a:custGeom>
            <a:avLst/>
            <a:gdLst/>
            <a:ahLst/>
            <a:cxnLst/>
            <a:rect l="l" t="t" r="r" b="b"/>
            <a:pathLst>
              <a:path w="2999465" h="2249599">
                <a:moveTo>
                  <a:pt x="0" y="0"/>
                </a:moveTo>
                <a:lnTo>
                  <a:pt x="2999465" y="0"/>
                </a:lnTo>
                <a:lnTo>
                  <a:pt x="2999465" y="2249599"/>
                </a:lnTo>
                <a:lnTo>
                  <a:pt x="0" y="22495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33787" y="6686242"/>
            <a:ext cx="4448070" cy="2249599"/>
          </a:xfrm>
          <a:custGeom>
            <a:avLst/>
            <a:gdLst/>
            <a:ahLst/>
            <a:cxnLst/>
            <a:rect l="l" t="t" r="r" b="b"/>
            <a:pathLst>
              <a:path w="4448070" h="2249599">
                <a:moveTo>
                  <a:pt x="0" y="0"/>
                </a:moveTo>
                <a:lnTo>
                  <a:pt x="4448070" y="0"/>
                </a:lnTo>
                <a:lnTo>
                  <a:pt x="4448070" y="2249599"/>
                </a:lnTo>
                <a:lnTo>
                  <a:pt x="0" y="22495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99" t="-36275" r="-21680" b="-217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39979" y="6686242"/>
            <a:ext cx="3999286" cy="2249599"/>
          </a:xfrm>
          <a:custGeom>
            <a:avLst/>
            <a:gdLst/>
            <a:ahLst/>
            <a:cxnLst/>
            <a:rect l="l" t="t" r="r" b="b"/>
            <a:pathLst>
              <a:path w="3999286" h="2249599">
                <a:moveTo>
                  <a:pt x="0" y="0"/>
                </a:moveTo>
                <a:lnTo>
                  <a:pt x="3999286" y="0"/>
                </a:lnTo>
                <a:lnTo>
                  <a:pt x="3999286" y="2249599"/>
                </a:lnTo>
                <a:lnTo>
                  <a:pt x="0" y="22495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38703" y="2485875"/>
            <a:ext cx="10349746" cy="397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271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Programa Jovem Aprendiz</a:t>
            </a:r>
          </a:p>
          <a:p>
            <a:pPr algn="ctr">
              <a:lnSpc>
                <a:spcPts val="4534"/>
              </a:lnSpc>
            </a:pPr>
            <a:r>
              <a:rPr lang="en-US" sz="271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Programa SOMAR</a:t>
            </a:r>
          </a:p>
          <a:p>
            <a:pPr algn="ctr">
              <a:lnSpc>
                <a:spcPts val="4534"/>
              </a:lnSpc>
            </a:pPr>
            <a:r>
              <a:rPr lang="en-US" sz="271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Programa CULTIVAR</a:t>
            </a:r>
          </a:p>
          <a:p>
            <a:pPr algn="ctr">
              <a:lnSpc>
                <a:spcPts val="4534"/>
              </a:lnSpc>
            </a:pPr>
            <a:r>
              <a:rPr lang="en-US" sz="271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Formação de Operadores de Máquinas Florestais</a:t>
            </a:r>
          </a:p>
          <a:p>
            <a:pPr algn="ctr">
              <a:lnSpc>
                <a:spcPts val="4534"/>
              </a:lnSpc>
            </a:pPr>
            <a:r>
              <a:rPr lang="en-US" sz="271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Formação de Mecânicos de Máquinas Florestais</a:t>
            </a:r>
          </a:p>
          <a:p>
            <a:pPr algn="ctr">
              <a:lnSpc>
                <a:spcPts val="4534"/>
              </a:lnSpc>
            </a:pPr>
            <a:r>
              <a:rPr lang="en-US" sz="271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Curso Técnico em Celulose e Papel</a:t>
            </a:r>
          </a:p>
          <a:p>
            <a:pPr algn="ctr">
              <a:lnSpc>
                <a:spcPts val="4534"/>
              </a:lnSpc>
            </a:pPr>
            <a:endParaRPr lang="en-US" sz="2715" b="1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59075" y="381000"/>
            <a:ext cx="673804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6"/>
              </a:lnSpc>
            </a:pPr>
            <a:r>
              <a:rPr lang="en-US" sz="5305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CELULOSE E PAPEL</a:t>
            </a:r>
          </a:p>
          <a:p>
            <a:pPr algn="ctr">
              <a:lnSpc>
                <a:spcPts val="3246"/>
              </a:lnSpc>
            </a:pPr>
            <a:r>
              <a:rPr lang="en-US" sz="2705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INDUSTRIAL / FLORESTAL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571630" y="0"/>
            <a:ext cx="2716370" cy="685323"/>
          </a:xfrm>
          <a:custGeom>
            <a:avLst/>
            <a:gdLst/>
            <a:ahLst/>
            <a:cxnLst/>
            <a:rect l="l" t="t" r="r" b="b"/>
            <a:pathLst>
              <a:path w="2716370" h="685323">
                <a:moveTo>
                  <a:pt x="0" y="0"/>
                </a:moveTo>
                <a:lnTo>
                  <a:pt x="2716370" y="0"/>
                </a:lnTo>
                <a:lnTo>
                  <a:pt x="2716370" y="685323"/>
                </a:lnTo>
                <a:lnTo>
                  <a:pt x="0" y="6853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2284790"/>
            <a:ext cx="9067800" cy="5607520"/>
            <a:chOff x="0" y="0"/>
            <a:chExt cx="12090400" cy="7476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90400" cy="7476744"/>
            </a:xfrm>
            <a:custGeom>
              <a:avLst/>
              <a:gdLst/>
              <a:ahLst/>
              <a:cxnLst/>
              <a:rect l="l" t="t" r="r" b="b"/>
              <a:pathLst>
                <a:path w="12090400" h="7476744">
                  <a:moveTo>
                    <a:pt x="0" y="0"/>
                  </a:moveTo>
                  <a:lnTo>
                    <a:pt x="12090400" y="0"/>
                  </a:lnTo>
                  <a:lnTo>
                    <a:pt x="12090400" y="7476744"/>
                  </a:lnTo>
                  <a:lnTo>
                    <a:pt x="0" y="7476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9261" r="-20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233487" y="2284790"/>
            <a:ext cx="8902113" cy="5607520"/>
            <a:chOff x="0" y="0"/>
            <a:chExt cx="11869484" cy="74766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69420" cy="7476744"/>
            </a:xfrm>
            <a:custGeom>
              <a:avLst/>
              <a:gdLst/>
              <a:ahLst/>
              <a:cxnLst/>
              <a:rect l="l" t="t" r="r" b="b"/>
              <a:pathLst>
                <a:path w="11869420" h="7476744">
                  <a:moveTo>
                    <a:pt x="0" y="0"/>
                  </a:moveTo>
                  <a:lnTo>
                    <a:pt x="11869420" y="0"/>
                  </a:lnTo>
                  <a:lnTo>
                    <a:pt x="11869420" y="7476744"/>
                  </a:lnTo>
                  <a:lnTo>
                    <a:pt x="0" y="7476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524" y="9610536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7"/>
                </a:lnTo>
                <a:lnTo>
                  <a:pt x="0" y="675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25516" y="0"/>
            <a:ext cx="2362484" cy="596039"/>
          </a:xfrm>
          <a:custGeom>
            <a:avLst/>
            <a:gdLst/>
            <a:ahLst/>
            <a:cxnLst/>
            <a:rect l="l" t="t" r="r" b="b"/>
            <a:pathLst>
              <a:path w="2362484" h="596039">
                <a:moveTo>
                  <a:pt x="0" y="0"/>
                </a:moveTo>
                <a:lnTo>
                  <a:pt x="2362484" y="0"/>
                </a:lnTo>
                <a:lnTo>
                  <a:pt x="2362484" y="596039"/>
                </a:lnTo>
                <a:lnTo>
                  <a:pt x="0" y="5960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65165" y="381000"/>
            <a:ext cx="692586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6"/>
              </a:lnSpc>
            </a:pPr>
            <a:r>
              <a:rPr lang="en-US" sz="5305" b="1">
                <a:solidFill>
                  <a:srgbClr val="2D4058"/>
                </a:solidFill>
                <a:latin typeface="Arimo Bold"/>
                <a:ea typeface="Arimo Bold"/>
                <a:cs typeface="Arimo Bold"/>
                <a:sym typeface="Arimo Bold"/>
              </a:rPr>
              <a:t>CASES DE SUCESSO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4" y="9610536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7"/>
                </a:lnTo>
                <a:lnTo>
                  <a:pt x="0" y="675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483" y="1787178"/>
            <a:ext cx="5585014" cy="4244611"/>
          </a:xfrm>
          <a:custGeom>
            <a:avLst/>
            <a:gdLst/>
            <a:ahLst/>
            <a:cxnLst/>
            <a:rect l="l" t="t" r="r" b="b"/>
            <a:pathLst>
              <a:path w="5585014" h="4244611">
                <a:moveTo>
                  <a:pt x="0" y="0"/>
                </a:moveTo>
                <a:lnTo>
                  <a:pt x="5585014" y="0"/>
                </a:lnTo>
                <a:lnTo>
                  <a:pt x="5585014" y="4244611"/>
                </a:lnTo>
                <a:lnTo>
                  <a:pt x="0" y="4244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82497" y="1787178"/>
            <a:ext cx="7153648" cy="4167000"/>
          </a:xfrm>
          <a:custGeom>
            <a:avLst/>
            <a:gdLst/>
            <a:ahLst/>
            <a:cxnLst/>
            <a:rect l="l" t="t" r="r" b="b"/>
            <a:pathLst>
              <a:path w="7153648" h="4167000">
                <a:moveTo>
                  <a:pt x="0" y="0"/>
                </a:moveTo>
                <a:lnTo>
                  <a:pt x="7153648" y="0"/>
                </a:lnTo>
                <a:lnTo>
                  <a:pt x="7153648" y="4167000"/>
                </a:lnTo>
                <a:lnTo>
                  <a:pt x="0" y="416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82497" y="6047829"/>
            <a:ext cx="7153648" cy="3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8"/>
              </a:lnSpc>
            </a:pPr>
            <a:r>
              <a:rPr lang="en-US" sz="11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  <a:r>
              <a:rPr lang="en-US" sz="11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 tooltip="https://fiepb.com.br/fiep/noticia/nove-em-cada-10-jovens-aprendizes-do-senai-conseguem-emprego"/>
              </a:rPr>
              <a:t>https://www.fiems.com.br/noticias/867-dos-formados-em-cursos-tecnicos-do-senai-conseguem-emprego-em-ate-um-ano/60308</a:t>
            </a:r>
          </a:p>
        </p:txBody>
      </p:sp>
      <p:sp>
        <p:nvSpPr>
          <p:cNvPr id="6" name="Freeform 6"/>
          <p:cNvSpPr/>
          <p:nvPr/>
        </p:nvSpPr>
        <p:spPr>
          <a:xfrm>
            <a:off x="12925674" y="1787178"/>
            <a:ext cx="5228880" cy="4333435"/>
          </a:xfrm>
          <a:custGeom>
            <a:avLst/>
            <a:gdLst/>
            <a:ahLst/>
            <a:cxnLst/>
            <a:rect l="l" t="t" r="r" b="b"/>
            <a:pathLst>
              <a:path w="5228880" h="4333435">
                <a:moveTo>
                  <a:pt x="0" y="0"/>
                </a:moveTo>
                <a:lnTo>
                  <a:pt x="5228880" y="0"/>
                </a:lnTo>
                <a:lnTo>
                  <a:pt x="5228880" y="4333435"/>
                </a:lnTo>
                <a:lnTo>
                  <a:pt x="0" y="4333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25516" y="0"/>
            <a:ext cx="2362484" cy="596039"/>
          </a:xfrm>
          <a:custGeom>
            <a:avLst/>
            <a:gdLst/>
            <a:ahLst/>
            <a:cxnLst/>
            <a:rect l="l" t="t" r="r" b="b"/>
            <a:pathLst>
              <a:path w="2362484" h="596039">
                <a:moveTo>
                  <a:pt x="0" y="0"/>
                </a:moveTo>
                <a:lnTo>
                  <a:pt x="2362484" y="0"/>
                </a:lnTo>
                <a:lnTo>
                  <a:pt x="2362484" y="596039"/>
                </a:lnTo>
                <a:lnTo>
                  <a:pt x="0" y="5960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5083" y="6047829"/>
            <a:ext cx="5489814" cy="38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8"/>
              </a:lnSpc>
            </a:pPr>
            <a:r>
              <a:rPr lang="en-US" sz="11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https://www.fiems.com.br/noticias/867-dos-formados-em-cursos-tecnicos-do-senai-conseguem-emprego-em-ate-um-ano/60308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51098" y="6101563"/>
            <a:ext cx="4978032" cy="3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9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  <a:r>
              <a:rPr lang="en-US" sz="9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mundorh.com.br/empregabilidade-do-senai-atinge-867-e-bate-recorde/"/>
              </a:rPr>
              <a:t>https://www.fiems.com.br/noticias/867-dos-formados-em-cursos-tecnicos-do-senai-conseguem-emprego-em-ate-um-ano/60308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5125" y="8004422"/>
            <a:ext cx="10001153" cy="141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69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Destaque Empregabilidade Operadores </a:t>
            </a:r>
          </a:p>
          <a:p>
            <a:pPr algn="ctr">
              <a:lnSpc>
                <a:spcPts val="3768"/>
              </a:lnSpc>
            </a:pPr>
            <a:r>
              <a:rPr lang="en-US" sz="269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Extremo Sul - 82%  </a:t>
            </a:r>
          </a:p>
          <a:p>
            <a:pPr algn="ctr">
              <a:lnSpc>
                <a:spcPts val="3768"/>
              </a:lnSpc>
            </a:pPr>
            <a:endParaRPr lang="en-US" sz="269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4" y="9611194"/>
            <a:ext cx="18283476" cy="675806"/>
          </a:xfrm>
          <a:custGeom>
            <a:avLst/>
            <a:gdLst/>
            <a:ahLst/>
            <a:cxnLst/>
            <a:rect l="l" t="t" r="r" b="b"/>
            <a:pathLst>
              <a:path w="18283476" h="675806">
                <a:moveTo>
                  <a:pt x="0" y="0"/>
                </a:moveTo>
                <a:lnTo>
                  <a:pt x="18283476" y="0"/>
                </a:lnTo>
                <a:lnTo>
                  <a:pt x="18283476" y="675806"/>
                </a:lnTo>
                <a:lnTo>
                  <a:pt x="0" y="6758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37580" y="3130843"/>
            <a:ext cx="4077393" cy="1028700"/>
          </a:xfrm>
          <a:custGeom>
            <a:avLst/>
            <a:gdLst/>
            <a:ahLst/>
            <a:cxnLst/>
            <a:rect l="l" t="t" r="r" b="b"/>
            <a:pathLst>
              <a:path w="4077393" h="1028700">
                <a:moveTo>
                  <a:pt x="0" y="0"/>
                </a:moveTo>
                <a:lnTo>
                  <a:pt x="4077393" y="0"/>
                </a:lnTo>
                <a:lnTo>
                  <a:pt x="407739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52681" y="4769256"/>
            <a:ext cx="6247191" cy="1212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426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Muito obrigada!</a:t>
            </a:r>
          </a:p>
          <a:p>
            <a:pPr algn="ctr">
              <a:lnSpc>
                <a:spcPts val="4343"/>
              </a:lnSpc>
            </a:pPr>
            <a:r>
              <a:rPr lang="en-US" sz="361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andressa.araujo@fieb.org.br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Personalizar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Open Sans Bold</vt:lpstr>
      <vt:lpstr>Arial</vt:lpstr>
      <vt:lpstr>Arimo Bold</vt:lpstr>
      <vt:lpstr>Open Sans</vt:lpstr>
      <vt:lpstr>Aptos Bold</vt:lpstr>
      <vt:lpstr>Arimo Bold Italics</vt:lpstr>
      <vt:lpstr>Calibri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SENAI</dc:title>
  <dc:creator>ANDREIA MACEDO</dc:creator>
  <cp:lastModifiedBy>ANDREIA MACEDO</cp:lastModifiedBy>
  <cp:revision>1</cp:revision>
  <dcterms:created xsi:type="dcterms:W3CDTF">2006-08-16T00:00:00Z</dcterms:created>
  <dcterms:modified xsi:type="dcterms:W3CDTF">2026-05-22T14:23:00Z</dcterms:modified>
  <dc:identifier>DAHKOXoj0yU</dc:identifier>
</cp:coreProperties>
</file>