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38"/>
  </p:notesMasterIdLst>
  <p:sldIdLst>
    <p:sldId id="256" r:id="rId4"/>
    <p:sldId id="258" r:id="rId5"/>
    <p:sldId id="259" r:id="rId6"/>
    <p:sldId id="260" r:id="rId7"/>
    <p:sldId id="261" r:id="rId8"/>
    <p:sldId id="262" r:id="rId9"/>
    <p:sldId id="287" r:id="rId10"/>
    <p:sldId id="264" r:id="rId11"/>
    <p:sldId id="265" r:id="rId12"/>
    <p:sldId id="266" r:id="rId13"/>
    <p:sldId id="267" r:id="rId14"/>
    <p:sldId id="28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4" r:id="rId26"/>
    <p:sldId id="285" r:id="rId27"/>
    <p:sldId id="286" r:id="rId28"/>
    <p:sldId id="291" r:id="rId29"/>
    <p:sldId id="292" r:id="rId30"/>
    <p:sldId id="278" r:id="rId31"/>
    <p:sldId id="279" r:id="rId32"/>
    <p:sldId id="289" r:id="rId33"/>
    <p:sldId id="280" r:id="rId34"/>
    <p:sldId id="281" r:id="rId35"/>
    <p:sldId id="290" r:id="rId36"/>
    <p:sldId id="283" r:id="rId37"/>
  </p:sldIdLst>
  <p:sldSz cx="18288000" cy="10287000"/>
  <p:notesSz cx="6858000" cy="9144000"/>
  <p:embeddedFontLst>
    <p:embeddedFont>
      <p:font typeface="Inter 1 Medium" panose="020B0604020202020204" charset="0"/>
      <p:regular r:id="rId39"/>
    </p:embeddedFont>
    <p:embeddedFont>
      <p:font typeface="Poppins" panose="00000500000000000000" pitchFamily="2" charset="0"/>
      <p:regular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Trebuchet MS Bold" panose="020B0604020202020204" charset="0"/>
      <p:regular r:id="rId45"/>
    </p:embeddedFont>
    <p:embeddedFont>
      <p:font typeface="TT Fors Bold" panose="020B0604020202020204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517"/>
    <a:srgbClr val="F8F7F2"/>
    <a:srgbClr val="A31C1E"/>
    <a:srgbClr val="81A425"/>
    <a:srgbClr val="525811"/>
    <a:srgbClr val="FD8C0F"/>
    <a:srgbClr val="FD9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1074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6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6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05-4C05-9794-35259883448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hade val="76000"/>
                      <a:shade val="51000"/>
                      <a:satMod val="130000"/>
                    </a:schemeClr>
                  </a:gs>
                  <a:gs pos="80000">
                    <a:schemeClr val="accent6">
                      <a:shade val="76000"/>
                      <a:shade val="93000"/>
                      <a:satMod val="130000"/>
                    </a:schemeClr>
                  </a:gs>
                  <a:gs pos="100000">
                    <a:schemeClr val="accent6">
                      <a:shade val="7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C05-4C05-9794-352598834482}"/>
              </c:ext>
            </c:extLst>
          </c:dPt>
          <c:dLbls>
            <c:dLbl>
              <c:idx val="0"/>
              <c:layout>
                <c:manualLayout>
                  <c:x val="-0.23945077905569467"/>
                  <c:y val="-2.9770705722764506E-2"/>
                </c:manualLayout>
              </c:layout>
              <c:tx>
                <c:rich>
                  <a:bodyPr/>
                  <a:lstStyle/>
                  <a:p>
                    <a:fld id="{11A791D2-A29D-45D2-92D6-840F9CB184FE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3530069951362"/>
                      <c:h val="0.210742611925517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05-4C05-9794-3525988344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05-4C05-9794-352598834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Planilha1!$A$2:$A$3</c:f>
              <c:numCache>
                <c:formatCode>General</c:formatCode>
                <c:ptCount val="2"/>
              </c:numCache>
            </c:num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53.04</c:v>
                </c:pt>
                <c:pt idx="1">
                  <c:v>46.96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05-4C05-9794-35259883448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6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6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2F-469A-98BD-18EF99BBD8A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hade val="76000"/>
                      <a:shade val="51000"/>
                      <a:satMod val="130000"/>
                    </a:schemeClr>
                  </a:gs>
                  <a:gs pos="80000">
                    <a:schemeClr val="accent6">
                      <a:shade val="76000"/>
                      <a:shade val="93000"/>
                      <a:satMod val="130000"/>
                    </a:schemeClr>
                  </a:gs>
                  <a:gs pos="100000">
                    <a:schemeClr val="accent6">
                      <a:shade val="7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2F-469A-98BD-18EF99BBD8AD}"/>
              </c:ext>
            </c:extLst>
          </c:dPt>
          <c:dLbls>
            <c:dLbl>
              <c:idx val="0"/>
              <c:layout>
                <c:manualLayout>
                  <c:x val="-0.23945077905569467"/>
                  <c:y val="-2.9770705722764506E-2"/>
                </c:manualLayout>
              </c:layout>
              <c:tx>
                <c:rich>
                  <a:bodyPr/>
                  <a:lstStyle/>
                  <a:p>
                    <a:fld id="{11A791D2-A29D-45D2-92D6-840F9CB184FE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3530069951362"/>
                      <c:h val="0.210742611925517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2F-469A-98BD-18EF99BBD8A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F-469A-98BD-18EF99BBD8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Planilha1!$A$2:$A$3</c:f>
              <c:numCache>
                <c:formatCode>General</c:formatCode>
                <c:ptCount val="2"/>
              </c:numCache>
            </c:num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52.57</c:v>
                </c:pt>
                <c:pt idx="1">
                  <c:v>47.43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2F-469A-98BD-18EF99BBD8A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1AFBD-A6A1-4126-9DA0-767BB4AFCD24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9DB0-7C96-4321-8A17-5DBAF207D1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99543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151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808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82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376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359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163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128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677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705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333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86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506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529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418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218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928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178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983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29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349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996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39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100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972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808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4273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767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344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44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4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74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188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9DB0-7C96-4321-8A17-5DBAF207D1A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14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18" Type="http://schemas.openxmlformats.org/officeDocument/2006/relationships/image" Target="../media/image23.png"/><Relationship Id="rId26" Type="http://schemas.openxmlformats.org/officeDocument/2006/relationships/image" Target="../media/image4.png"/><Relationship Id="rId3" Type="http://schemas.openxmlformats.org/officeDocument/2006/relationships/image" Target="../media/image29.png"/><Relationship Id="rId21" Type="http://schemas.openxmlformats.org/officeDocument/2006/relationships/image" Target="../media/image45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24" Type="http://schemas.openxmlformats.org/officeDocument/2006/relationships/image" Target="../media/image46.pn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23" Type="http://schemas.openxmlformats.org/officeDocument/2006/relationships/image" Target="../media/image10.svg"/><Relationship Id="rId10" Type="http://schemas.openxmlformats.org/officeDocument/2006/relationships/image" Target="../media/image36.png"/><Relationship Id="rId19" Type="http://schemas.openxmlformats.org/officeDocument/2006/relationships/image" Target="../media/image24.sv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4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46607" y="-885273"/>
            <a:ext cx="12712693" cy="12885852"/>
            <a:chOff x="0" y="0"/>
            <a:chExt cx="16950257" cy="17181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12560" cy="17181136"/>
            </a:xfrm>
            <a:custGeom>
              <a:avLst/>
              <a:gdLst/>
              <a:ahLst/>
              <a:cxnLst/>
              <a:rect l="l" t="t" r="r" b="b"/>
              <a:pathLst>
                <a:path w="16712560" h="17181136">
                  <a:moveTo>
                    <a:pt x="0" y="0"/>
                  </a:moveTo>
                  <a:lnTo>
                    <a:pt x="16712560" y="0"/>
                  </a:lnTo>
                  <a:lnTo>
                    <a:pt x="16712560" y="17181136"/>
                  </a:lnTo>
                  <a:lnTo>
                    <a:pt x="0" y="1718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9745490" y="2530685"/>
              <a:ext cx="7204766" cy="9778146"/>
            </a:xfrm>
            <a:custGeom>
              <a:avLst/>
              <a:gdLst/>
              <a:ahLst/>
              <a:cxnLst/>
              <a:rect l="l" t="t" r="r" b="b"/>
              <a:pathLst>
                <a:path w="7204766" h="9778146">
                  <a:moveTo>
                    <a:pt x="0" y="0"/>
                  </a:moveTo>
                  <a:lnTo>
                    <a:pt x="7204767" y="0"/>
                  </a:lnTo>
                  <a:lnTo>
                    <a:pt x="7204767" y="9778146"/>
                  </a:lnTo>
                  <a:lnTo>
                    <a:pt x="0" y="977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3065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27251" y="3632017"/>
            <a:ext cx="6791875" cy="1361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0"/>
              </a:lnSpc>
            </a:pPr>
            <a:r>
              <a:rPr lang="en-US" sz="8833" spc="-353" dirty="0">
                <a:solidFill>
                  <a:srgbClr val="00492A"/>
                </a:solidFill>
                <a:latin typeface="Trebuchet MS"/>
                <a:ea typeface="Trebuchet MS"/>
                <a:cs typeface="Trebuchet MS"/>
                <a:sym typeface="Trebuchet MS"/>
              </a:rPr>
              <a:t>Apresentação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622937"/>
            <a:ext cx="9059988" cy="185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13"/>
              </a:lnSpc>
            </a:pPr>
            <a:r>
              <a:rPr lang="en-US" sz="12177" b="1" spc="-487" dirty="0">
                <a:solidFill>
                  <a:srgbClr val="00492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Institucional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7251" y="7473765"/>
            <a:ext cx="801674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10"/>
              </a:lnSpc>
              <a:spcBef>
                <a:spcPct val="0"/>
              </a:spcBef>
            </a:pPr>
            <a:r>
              <a:rPr lang="en-US" sz="4800" dirty="0">
                <a:solidFill>
                  <a:srgbClr val="00492A"/>
                </a:solidFill>
                <a:latin typeface="Trebuchet MS"/>
                <a:ea typeface="Trebuchet MS"/>
                <a:cs typeface="Trebuchet MS"/>
                <a:sym typeface="Trebuchet MS"/>
              </a:rPr>
              <a:t>Ambiente de </a:t>
            </a:r>
            <a:r>
              <a:rPr lang="en-US" sz="4800" b="1" dirty="0">
                <a:solidFill>
                  <a:srgbClr val="00492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Agronegócio</a:t>
            </a:r>
          </a:p>
          <a:p>
            <a:pPr marL="0" lvl="0" indent="0" algn="l">
              <a:lnSpc>
                <a:spcPts val="3610"/>
              </a:lnSpc>
              <a:spcBef>
                <a:spcPct val="0"/>
              </a:spcBef>
            </a:pPr>
            <a:endParaRPr lang="en-US" sz="4800" b="1" dirty="0">
              <a:solidFill>
                <a:srgbClr val="00492A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marL="0" lvl="0" indent="0" algn="l">
              <a:lnSpc>
                <a:spcPts val="3610"/>
              </a:lnSpc>
              <a:spcBef>
                <a:spcPct val="0"/>
              </a:spcBef>
            </a:pPr>
            <a:endParaRPr lang="en-US" sz="4800" b="1" dirty="0">
              <a:solidFill>
                <a:srgbClr val="00492A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marL="0" lvl="0" indent="0" algn="l">
              <a:lnSpc>
                <a:spcPts val="361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492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2026</a:t>
            </a:r>
            <a:endParaRPr lang="en-US" sz="4800" b="1" dirty="0">
              <a:solidFill>
                <a:srgbClr val="00492A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51" y="919440"/>
            <a:ext cx="3457456" cy="1242088"/>
          </a:xfrm>
          <a:prstGeom prst="rect">
            <a:avLst/>
          </a:prstGeom>
        </p:spPr>
      </p:pic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 dirty="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 dirty="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1743963" y="1028700"/>
            <a:ext cx="14800074" cy="7772400"/>
            <a:chOff x="0" y="0"/>
            <a:chExt cx="3897962" cy="19267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7962" cy="1926795"/>
            </a:xfrm>
            <a:custGeom>
              <a:avLst/>
              <a:gdLst/>
              <a:ahLst/>
              <a:cxnLst/>
              <a:rect l="l" t="t" r="r" b="b"/>
              <a:pathLst>
                <a:path w="3897962" h="1926795">
                  <a:moveTo>
                    <a:pt x="26678" y="0"/>
                  </a:moveTo>
                  <a:lnTo>
                    <a:pt x="3871283" y="0"/>
                  </a:lnTo>
                  <a:cubicBezTo>
                    <a:pt x="3878359" y="0"/>
                    <a:pt x="3885145" y="2811"/>
                    <a:pt x="3890148" y="7814"/>
                  </a:cubicBezTo>
                  <a:cubicBezTo>
                    <a:pt x="3895151" y="12817"/>
                    <a:pt x="3897962" y="19603"/>
                    <a:pt x="3897962" y="26678"/>
                  </a:cubicBezTo>
                  <a:lnTo>
                    <a:pt x="3897962" y="1900117"/>
                  </a:lnTo>
                  <a:cubicBezTo>
                    <a:pt x="3897962" y="1907192"/>
                    <a:pt x="3895151" y="1913978"/>
                    <a:pt x="3890148" y="1918981"/>
                  </a:cubicBezTo>
                  <a:cubicBezTo>
                    <a:pt x="3885145" y="1923984"/>
                    <a:pt x="3878359" y="1926795"/>
                    <a:pt x="3871283" y="1926795"/>
                  </a:cubicBezTo>
                  <a:lnTo>
                    <a:pt x="26678" y="1926795"/>
                  </a:lnTo>
                  <a:cubicBezTo>
                    <a:pt x="19603" y="1926795"/>
                    <a:pt x="12817" y="1923984"/>
                    <a:pt x="7814" y="1918981"/>
                  </a:cubicBezTo>
                  <a:cubicBezTo>
                    <a:pt x="2811" y="1913978"/>
                    <a:pt x="0" y="1907192"/>
                    <a:pt x="0" y="1900117"/>
                  </a:cubicBezTo>
                  <a:lnTo>
                    <a:pt x="0" y="26678"/>
                  </a:lnTo>
                  <a:cubicBezTo>
                    <a:pt x="0" y="19603"/>
                    <a:pt x="2811" y="12817"/>
                    <a:pt x="7814" y="7814"/>
                  </a:cubicBezTo>
                  <a:cubicBezTo>
                    <a:pt x="12817" y="2811"/>
                    <a:pt x="19603" y="0"/>
                    <a:pt x="26678" y="0"/>
                  </a:cubicBezTo>
                  <a:close/>
                </a:path>
              </a:pathLst>
            </a:custGeom>
            <a:solidFill>
              <a:srgbClr val="14362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897962" cy="1974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87975" y="1765347"/>
            <a:ext cx="5163169" cy="6345529"/>
            <a:chOff x="0" y="0"/>
            <a:chExt cx="1359847" cy="1671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9847" cy="1671251"/>
            </a:xfrm>
            <a:custGeom>
              <a:avLst/>
              <a:gdLst/>
              <a:ahLst/>
              <a:cxnLst/>
              <a:rect l="l" t="t" r="r" b="b"/>
              <a:pathLst>
                <a:path w="1359847" h="1671251">
                  <a:moveTo>
                    <a:pt x="56979" y="0"/>
                  </a:moveTo>
                  <a:lnTo>
                    <a:pt x="1302868" y="0"/>
                  </a:lnTo>
                  <a:cubicBezTo>
                    <a:pt x="1334337" y="0"/>
                    <a:pt x="1359847" y="25510"/>
                    <a:pt x="1359847" y="56979"/>
                  </a:cubicBezTo>
                  <a:lnTo>
                    <a:pt x="1359847" y="1614271"/>
                  </a:lnTo>
                  <a:cubicBezTo>
                    <a:pt x="1359847" y="1629383"/>
                    <a:pt x="1353844" y="1643876"/>
                    <a:pt x="1343158" y="1654562"/>
                  </a:cubicBezTo>
                  <a:cubicBezTo>
                    <a:pt x="1332473" y="1665247"/>
                    <a:pt x="1317980" y="1671251"/>
                    <a:pt x="1302868" y="1671251"/>
                  </a:cubicBezTo>
                  <a:lnTo>
                    <a:pt x="56979" y="1671251"/>
                  </a:lnTo>
                  <a:cubicBezTo>
                    <a:pt x="25510" y="1671251"/>
                    <a:pt x="0" y="1645740"/>
                    <a:pt x="0" y="1614271"/>
                  </a:cubicBezTo>
                  <a:lnTo>
                    <a:pt x="0" y="56979"/>
                  </a:lnTo>
                  <a:cubicBezTo>
                    <a:pt x="0" y="25510"/>
                    <a:pt x="25510" y="0"/>
                    <a:pt x="56979" y="0"/>
                  </a:cubicBezTo>
                  <a:close/>
                </a:path>
              </a:pathLst>
            </a:custGeom>
            <a:solidFill>
              <a:srgbClr val="F7F6F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59847" cy="1718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95430" y="4866090"/>
            <a:ext cx="8347064" cy="342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400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lang="en-US" sz="24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rocesso de renovação automática das propostas de custeio, com objetivo de:</a:t>
            </a:r>
          </a:p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endParaRPr lang="en-US" sz="2400" u="none" strike="noStrike" spc="-26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82927" lvl="1" indent="-291463" algn="l">
              <a:buFont typeface="Arial"/>
              <a:buChar char="•"/>
            </a:pPr>
            <a:r>
              <a:rPr lang="en-US" sz="24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Assegurar ao produtor, com as renovações automáticas da operação contratada, a liberação dos recursos nas épocas adequadas e oportunas</a:t>
            </a:r>
          </a:p>
          <a:p>
            <a:pPr marL="291464" lvl="1" algn="l"/>
            <a:endParaRPr lang="en-US" sz="2400" u="none" strike="noStrike" spc="-26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4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Simplificar e agilizar a concessão de créditos de custeio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81678" y="2544414"/>
            <a:ext cx="4375765" cy="528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CDB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LCA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Fundos de Investimento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Cheque Especial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CDC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Cartões de Crédito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ACC/Câmbio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Seguros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Conta-Corrente</a:t>
            </a:r>
          </a:p>
          <a:p>
            <a:pPr algn="ctr">
              <a:lnSpc>
                <a:spcPts val="4258"/>
              </a:lnSpc>
            </a:pPr>
            <a:r>
              <a:rPr lang="en-US" sz="1892" u="none" strike="noStrike" spc="-18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Cartão de Débito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1481678" y="3072522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AutoShape 13"/>
          <p:cNvSpPr/>
          <p:nvPr/>
        </p:nvSpPr>
        <p:spPr>
          <a:xfrm>
            <a:off x="11481678" y="3634899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14" name="AutoShape 14"/>
          <p:cNvSpPr/>
          <p:nvPr/>
        </p:nvSpPr>
        <p:spPr>
          <a:xfrm>
            <a:off x="11481678" y="4187349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15" name="AutoShape 15"/>
          <p:cNvSpPr/>
          <p:nvPr/>
        </p:nvSpPr>
        <p:spPr>
          <a:xfrm>
            <a:off x="11481678" y="4711224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12054191" y="1568494"/>
            <a:ext cx="3342022" cy="970629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AutoShape 16"/>
          <p:cNvSpPr/>
          <p:nvPr/>
        </p:nvSpPr>
        <p:spPr>
          <a:xfrm>
            <a:off x="11481678" y="5225574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Box 17"/>
          <p:cNvSpPr txBox="1"/>
          <p:nvPr/>
        </p:nvSpPr>
        <p:spPr>
          <a:xfrm>
            <a:off x="11942906" y="1714500"/>
            <a:ext cx="3453307" cy="32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2308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Atendimento</a:t>
            </a:r>
          </a:p>
        </p:txBody>
      </p:sp>
      <p:sp>
        <p:nvSpPr>
          <p:cNvPr id="18" name="AutoShape 18"/>
          <p:cNvSpPr/>
          <p:nvPr/>
        </p:nvSpPr>
        <p:spPr>
          <a:xfrm>
            <a:off x="11481678" y="5758974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19" name="AutoShape 19"/>
          <p:cNvSpPr/>
          <p:nvPr/>
        </p:nvSpPr>
        <p:spPr>
          <a:xfrm>
            <a:off x="11481678" y="6311424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20" name="AutoShape 20"/>
          <p:cNvSpPr/>
          <p:nvPr/>
        </p:nvSpPr>
        <p:spPr>
          <a:xfrm>
            <a:off x="11481678" y="6854349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21" name="AutoShape 21"/>
          <p:cNvSpPr/>
          <p:nvPr/>
        </p:nvSpPr>
        <p:spPr>
          <a:xfrm>
            <a:off x="11481678" y="7416324"/>
            <a:ext cx="4375765" cy="0"/>
          </a:xfrm>
          <a:prstGeom prst="line">
            <a:avLst/>
          </a:prstGeom>
          <a:ln w="9525" cap="flat">
            <a:solidFill>
              <a:srgbClr val="81A42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22" name="TextBox 22"/>
          <p:cNvSpPr txBox="1"/>
          <p:nvPr/>
        </p:nvSpPr>
        <p:spPr>
          <a:xfrm>
            <a:off x="11207276" y="2073092"/>
            <a:ext cx="4924567" cy="32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08"/>
              </a:lnSpc>
              <a:spcBef>
                <a:spcPct val="0"/>
              </a:spcBef>
            </a:pPr>
            <a:r>
              <a:rPr lang="en-US" sz="2308" b="1" u="none" strike="noStrike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Integral ao Cliente</a:t>
            </a:r>
          </a:p>
        </p:txBody>
      </p:sp>
      <p:sp>
        <p:nvSpPr>
          <p:cNvPr id="26" name="TextBox 9"/>
          <p:cNvSpPr txBox="1"/>
          <p:nvPr/>
        </p:nvSpPr>
        <p:spPr>
          <a:xfrm>
            <a:off x="2195430" y="2715221"/>
            <a:ext cx="8031560" cy="143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5505" b="1" u="none" strike="noStrike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Planta Nordeste </a:t>
            </a:r>
          </a:p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5505" b="1" u="none" strike="noStrike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Custeio Rotativo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2195430" y="1370165"/>
            <a:ext cx="10032829" cy="81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u="none" strike="noStrik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Instrumentos Diferenciados</a:t>
            </a:r>
          </a:p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u="none" strike="noStrik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para o Agronegócio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006965"/>
            <a:ext cx="2610187" cy="936234"/>
          </a:xfrm>
          <a:prstGeom prst="rect">
            <a:avLst/>
          </a:prstGeom>
        </p:spPr>
      </p:pic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/>
          <p:cNvGrpSpPr/>
          <p:nvPr/>
        </p:nvGrpSpPr>
        <p:grpSpPr>
          <a:xfrm>
            <a:off x="7422206" y="876124"/>
            <a:ext cx="10865794" cy="6489631"/>
            <a:chOff x="0" y="0"/>
            <a:chExt cx="1115016" cy="665947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1115016" cy="665947"/>
            </a:xfrm>
            <a:custGeom>
              <a:avLst/>
              <a:gdLst/>
              <a:ahLst/>
              <a:cxnLst/>
              <a:rect l="l" t="t" r="r" b="b"/>
              <a:pathLst>
                <a:path w="1115016" h="665947">
                  <a:moveTo>
                    <a:pt x="35625" y="0"/>
                  </a:moveTo>
                  <a:lnTo>
                    <a:pt x="1079391" y="0"/>
                  </a:lnTo>
                  <a:cubicBezTo>
                    <a:pt x="1088839" y="0"/>
                    <a:pt x="1097901" y="3753"/>
                    <a:pt x="1104582" y="10434"/>
                  </a:cubicBezTo>
                  <a:cubicBezTo>
                    <a:pt x="1111263" y="17115"/>
                    <a:pt x="1115016" y="26177"/>
                    <a:pt x="1115016" y="35625"/>
                  </a:cubicBezTo>
                  <a:lnTo>
                    <a:pt x="1115016" y="630322"/>
                  </a:lnTo>
                  <a:cubicBezTo>
                    <a:pt x="1115016" y="649997"/>
                    <a:pt x="1099066" y="665947"/>
                    <a:pt x="1079391" y="665947"/>
                  </a:cubicBezTo>
                  <a:lnTo>
                    <a:pt x="35625" y="665947"/>
                  </a:lnTo>
                  <a:cubicBezTo>
                    <a:pt x="15950" y="665947"/>
                    <a:pt x="0" y="649997"/>
                    <a:pt x="0" y="630322"/>
                  </a:cubicBezTo>
                  <a:lnTo>
                    <a:pt x="0" y="35625"/>
                  </a:lnTo>
                  <a:cubicBezTo>
                    <a:pt x="0" y="15950"/>
                    <a:pt x="15950" y="0"/>
                    <a:pt x="35625" y="0"/>
                  </a:cubicBezTo>
                  <a:close/>
                </a:path>
              </a:pathLst>
            </a:custGeom>
            <a:blipFill>
              <a:blip r:embed="rId3"/>
              <a:stretch>
                <a:fillRect t="-132800" b="-18035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2" name="Group 4"/>
          <p:cNvGrpSpPr/>
          <p:nvPr/>
        </p:nvGrpSpPr>
        <p:grpSpPr>
          <a:xfrm>
            <a:off x="1028700" y="5277210"/>
            <a:ext cx="9606421" cy="3747272"/>
            <a:chOff x="0" y="0"/>
            <a:chExt cx="2530086" cy="986936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530086" cy="986936"/>
            </a:xfrm>
            <a:custGeom>
              <a:avLst/>
              <a:gdLst/>
              <a:ahLst/>
              <a:cxnLst/>
              <a:rect l="l" t="t" r="r" b="b"/>
              <a:pathLst>
                <a:path w="2530086" h="986936">
                  <a:moveTo>
                    <a:pt x="41101" y="0"/>
                  </a:moveTo>
                  <a:lnTo>
                    <a:pt x="2488985" y="0"/>
                  </a:lnTo>
                  <a:cubicBezTo>
                    <a:pt x="2499886" y="0"/>
                    <a:pt x="2510340" y="4330"/>
                    <a:pt x="2518048" y="12038"/>
                  </a:cubicBezTo>
                  <a:cubicBezTo>
                    <a:pt x="2525756" y="19746"/>
                    <a:pt x="2530086" y="30201"/>
                    <a:pt x="2530086" y="41101"/>
                  </a:cubicBezTo>
                  <a:lnTo>
                    <a:pt x="2530086" y="945835"/>
                  </a:lnTo>
                  <a:cubicBezTo>
                    <a:pt x="2530086" y="956735"/>
                    <a:pt x="2525756" y="967190"/>
                    <a:pt x="2518048" y="974898"/>
                  </a:cubicBezTo>
                  <a:cubicBezTo>
                    <a:pt x="2510340" y="982606"/>
                    <a:pt x="2499886" y="986936"/>
                    <a:pt x="2488985" y="986936"/>
                  </a:cubicBezTo>
                  <a:lnTo>
                    <a:pt x="41101" y="986936"/>
                  </a:lnTo>
                  <a:cubicBezTo>
                    <a:pt x="18402" y="986936"/>
                    <a:pt x="0" y="968534"/>
                    <a:pt x="0" y="945835"/>
                  </a:cubicBezTo>
                  <a:lnTo>
                    <a:pt x="0" y="41101"/>
                  </a:lnTo>
                  <a:cubicBezTo>
                    <a:pt x="0" y="18402"/>
                    <a:pt x="18402" y="0"/>
                    <a:pt x="411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4" name="TextBox 6"/>
            <p:cNvSpPr txBox="1"/>
            <p:nvPr/>
          </p:nvSpPr>
          <p:spPr>
            <a:xfrm>
              <a:off x="0" y="-104775"/>
              <a:ext cx="2530086" cy="1091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</p:grpSp>
      <p:sp>
        <p:nvSpPr>
          <p:cNvPr id="25" name="TextBox 7"/>
          <p:cNvSpPr txBox="1"/>
          <p:nvPr/>
        </p:nvSpPr>
        <p:spPr>
          <a:xfrm>
            <a:off x="1821633" y="5826965"/>
            <a:ext cx="8263595" cy="236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Os </a:t>
            </a:r>
            <a:r>
              <a:rPr lang="en-US" sz="2699" b="1" u="none" strike="noStrike" spc="-26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Acordos de Cooperação</a:t>
            </a:r>
            <a:r>
              <a:rPr lang="en-US" sz="2699" u="none" strike="noStrike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visam a divulgar e facilitar o acesso ao crédito aos produtores rurais. O Banco do Nordeste articula parcerias estratégicas com entidades empresariais e institucionais que têm forte atuação junto ao segmento do Agronegócio</a:t>
            </a:r>
          </a:p>
        </p:txBody>
      </p:sp>
      <p:sp>
        <p:nvSpPr>
          <p:cNvPr id="26" name="TextBox 14"/>
          <p:cNvSpPr txBox="1"/>
          <p:nvPr/>
        </p:nvSpPr>
        <p:spPr>
          <a:xfrm>
            <a:off x="1193170" y="1322869"/>
            <a:ext cx="5536581" cy="81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u="none" strike="noStrik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Instrumentos Diferenciados</a:t>
            </a:r>
          </a:p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u="none" strike="noStrik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para o Agronegócio</a:t>
            </a:r>
          </a:p>
        </p:txBody>
      </p:sp>
      <p:sp>
        <p:nvSpPr>
          <p:cNvPr id="27" name="TextBox 15"/>
          <p:cNvSpPr txBox="1"/>
          <p:nvPr/>
        </p:nvSpPr>
        <p:spPr>
          <a:xfrm>
            <a:off x="1193170" y="2791414"/>
            <a:ext cx="3994681" cy="143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5505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Ac</a:t>
            </a:r>
            <a:r>
              <a:rPr lang="en-US" sz="5505" b="1" u="none" strike="noStrike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ordos de Cooperação</a:t>
            </a:r>
          </a:p>
        </p:txBody>
      </p:sp>
      <p:grpSp>
        <p:nvGrpSpPr>
          <p:cNvPr id="28" name="Group 8"/>
          <p:cNvGrpSpPr/>
          <p:nvPr/>
        </p:nvGrpSpPr>
        <p:grpSpPr>
          <a:xfrm>
            <a:off x="-1604996" y="4407976"/>
            <a:ext cx="2252499" cy="7033248"/>
            <a:chOff x="0" y="0"/>
            <a:chExt cx="304456" cy="950638"/>
          </a:xfrm>
        </p:grpSpPr>
        <p:sp>
          <p:nvSpPr>
            <p:cNvPr id="29" name="Freeform 9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solidFill>
              <a:srgbClr val="F48A2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0" name="TextBox 10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1" name="Group 11"/>
          <p:cNvGrpSpPr/>
          <p:nvPr/>
        </p:nvGrpSpPr>
        <p:grpSpPr>
          <a:xfrm>
            <a:off x="17594666" y="-2111766"/>
            <a:ext cx="2252499" cy="7033248"/>
            <a:chOff x="0" y="0"/>
            <a:chExt cx="304456" cy="950638"/>
          </a:xfrm>
        </p:grpSpPr>
        <p:sp>
          <p:nvSpPr>
            <p:cNvPr id="32" name="Freeform 12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solidFill>
              <a:srgbClr val="F48A2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3" name="TextBox 13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8088248"/>
            <a:ext cx="2610187" cy="936234"/>
          </a:xfrm>
          <a:prstGeom prst="rect">
            <a:avLst/>
          </a:prstGeom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44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1743963" y="1028700"/>
            <a:ext cx="14800074" cy="8229600"/>
            <a:chOff x="0" y="0"/>
            <a:chExt cx="3897962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7962" cy="2167467"/>
            </a:xfrm>
            <a:custGeom>
              <a:avLst/>
              <a:gdLst/>
              <a:ahLst/>
              <a:cxnLst/>
              <a:rect l="l" t="t" r="r" b="b"/>
              <a:pathLst>
                <a:path w="3897962" h="2167467">
                  <a:moveTo>
                    <a:pt x="26678" y="0"/>
                  </a:moveTo>
                  <a:lnTo>
                    <a:pt x="3871283" y="0"/>
                  </a:lnTo>
                  <a:cubicBezTo>
                    <a:pt x="3878359" y="0"/>
                    <a:pt x="3885145" y="2811"/>
                    <a:pt x="3890148" y="7814"/>
                  </a:cubicBezTo>
                  <a:cubicBezTo>
                    <a:pt x="3895151" y="12817"/>
                    <a:pt x="3897962" y="19603"/>
                    <a:pt x="3897962" y="26678"/>
                  </a:cubicBezTo>
                  <a:lnTo>
                    <a:pt x="3897962" y="2140789"/>
                  </a:lnTo>
                  <a:cubicBezTo>
                    <a:pt x="3897962" y="2147864"/>
                    <a:pt x="3895151" y="2154650"/>
                    <a:pt x="3890148" y="2159653"/>
                  </a:cubicBezTo>
                  <a:cubicBezTo>
                    <a:pt x="3885145" y="2164656"/>
                    <a:pt x="3878359" y="2167467"/>
                    <a:pt x="3871283" y="2167467"/>
                  </a:cubicBezTo>
                  <a:lnTo>
                    <a:pt x="26678" y="2167467"/>
                  </a:lnTo>
                  <a:cubicBezTo>
                    <a:pt x="19603" y="2167467"/>
                    <a:pt x="12817" y="2164656"/>
                    <a:pt x="7814" y="2159653"/>
                  </a:cubicBezTo>
                  <a:cubicBezTo>
                    <a:pt x="2811" y="2154650"/>
                    <a:pt x="0" y="2147864"/>
                    <a:pt x="0" y="2140789"/>
                  </a:cubicBezTo>
                  <a:lnTo>
                    <a:pt x="0" y="26678"/>
                  </a:lnTo>
                  <a:cubicBezTo>
                    <a:pt x="0" y="19603"/>
                    <a:pt x="2811" y="12817"/>
                    <a:pt x="7814" y="7814"/>
                  </a:cubicBezTo>
                  <a:cubicBezTo>
                    <a:pt x="12817" y="2811"/>
                    <a:pt x="19603" y="0"/>
                    <a:pt x="266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897962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089989" y="2991458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TextBox 7"/>
          <p:cNvSpPr txBox="1"/>
          <p:nvPr/>
        </p:nvSpPr>
        <p:spPr>
          <a:xfrm>
            <a:off x="3039694" y="4212209"/>
            <a:ext cx="6605436" cy="304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spc="-26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Mai</a:t>
            </a:r>
            <a:r>
              <a:rPr lang="en-US" sz="2699" u="none" strike="noStrike" spc="-26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s desenvolvimento para o Agronegócio: </a:t>
            </a:r>
          </a:p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endParaRPr lang="en-US" sz="2699" u="none" strike="noStrike" spc="-26" dirty="0">
              <a:solidFill>
                <a:srgbClr val="FFFCF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u="none" strike="noStrike" spc="-23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Conta Digital 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u="none" strike="noStrike" spc="-23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Cadastro Digital      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u="none" strike="noStrike" spc="-23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Pix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u="none" strike="noStrike" spc="-23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Internet Banking   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 u="none" strike="noStrike" spc="-23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App BNB Agro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39694" y="2470652"/>
            <a:ext cx="5971360" cy="73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5"/>
              </a:lnSpc>
              <a:spcBef>
                <a:spcPct val="0"/>
              </a:spcBef>
            </a:pPr>
            <a:r>
              <a:rPr lang="en-US" sz="5505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</a:t>
            </a:r>
            <a:r>
              <a:rPr lang="en-US" sz="5505" b="1" u="none" strike="noStrike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oluções Digitais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8913008"/>
            <a:ext cx="1925320" cy="690583"/>
          </a:xfrm>
          <a:prstGeom prst="rect">
            <a:avLst/>
          </a:prstGeom>
        </p:spPr>
      </p:pic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0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98862" y="1028700"/>
            <a:ext cx="8239656" cy="2982640"/>
            <a:chOff x="0" y="0"/>
            <a:chExt cx="10427472" cy="3774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27477" cy="3774599"/>
            </a:xfrm>
            <a:custGeom>
              <a:avLst/>
              <a:gdLst/>
              <a:ahLst/>
              <a:cxnLst/>
              <a:rect l="l" t="t" r="r" b="b"/>
              <a:pathLst>
                <a:path w="10427477" h="3774599">
                  <a:moveTo>
                    <a:pt x="1409388" y="0"/>
                  </a:moveTo>
                  <a:lnTo>
                    <a:pt x="9018088" y="0"/>
                  </a:lnTo>
                  <a:cubicBezTo>
                    <a:pt x="9391882" y="0"/>
                    <a:pt x="9750365" y="148489"/>
                    <a:pt x="10014676" y="412800"/>
                  </a:cubicBezTo>
                  <a:cubicBezTo>
                    <a:pt x="10278988" y="677112"/>
                    <a:pt x="10427477" y="1035595"/>
                    <a:pt x="10427477" y="1409388"/>
                  </a:cubicBezTo>
                  <a:lnTo>
                    <a:pt x="10427477" y="2365210"/>
                  </a:lnTo>
                  <a:cubicBezTo>
                    <a:pt x="10427477" y="3143594"/>
                    <a:pt x="9796472" y="3774599"/>
                    <a:pt x="9018088" y="3774599"/>
                  </a:cubicBezTo>
                  <a:lnTo>
                    <a:pt x="1409388" y="3774599"/>
                  </a:lnTo>
                  <a:cubicBezTo>
                    <a:pt x="631005" y="3774599"/>
                    <a:pt x="0" y="3143594"/>
                    <a:pt x="0" y="2365210"/>
                  </a:cubicBezTo>
                  <a:lnTo>
                    <a:pt x="0" y="1409388"/>
                  </a:lnTo>
                  <a:cubicBezTo>
                    <a:pt x="0" y="631005"/>
                    <a:pt x="631005" y="0"/>
                    <a:pt x="1409388" y="0"/>
                  </a:cubicBezTo>
                  <a:close/>
                </a:path>
              </a:pathLst>
            </a:custGeom>
            <a:blipFill>
              <a:blip r:embed="rId3"/>
              <a:stretch>
                <a:fillRect t="-27178" b="-27178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96240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>
            <a:off x="105867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>
            <a:off x="115493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Freeform 7"/>
          <p:cNvSpPr/>
          <p:nvPr/>
        </p:nvSpPr>
        <p:spPr>
          <a:xfrm>
            <a:off x="125120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Freeform 8"/>
          <p:cNvSpPr/>
          <p:nvPr/>
        </p:nvSpPr>
        <p:spPr>
          <a:xfrm>
            <a:off x="134747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/>
          <p:nvPr/>
        </p:nvSpPr>
        <p:spPr>
          <a:xfrm>
            <a:off x="144373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Freeform 10"/>
          <p:cNvSpPr/>
          <p:nvPr/>
        </p:nvSpPr>
        <p:spPr>
          <a:xfrm>
            <a:off x="154000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Freeform 11"/>
          <p:cNvSpPr/>
          <p:nvPr/>
        </p:nvSpPr>
        <p:spPr>
          <a:xfrm>
            <a:off x="163626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2" name="Freeform 12"/>
          <p:cNvSpPr/>
          <p:nvPr/>
        </p:nvSpPr>
        <p:spPr>
          <a:xfrm>
            <a:off x="173253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3" name="Freeform 13"/>
          <p:cNvSpPr/>
          <p:nvPr/>
        </p:nvSpPr>
        <p:spPr>
          <a:xfrm>
            <a:off x="9601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4" name="Freeform 14"/>
          <p:cNvSpPr/>
          <p:nvPr/>
        </p:nvSpPr>
        <p:spPr>
          <a:xfrm>
            <a:off x="19227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5" name="Freeform 15"/>
          <p:cNvSpPr/>
          <p:nvPr/>
        </p:nvSpPr>
        <p:spPr>
          <a:xfrm>
            <a:off x="28854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38481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Freeform 17"/>
          <p:cNvSpPr/>
          <p:nvPr/>
        </p:nvSpPr>
        <p:spPr>
          <a:xfrm>
            <a:off x="48107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57734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67360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76987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1" name="Freeform 21"/>
          <p:cNvSpPr/>
          <p:nvPr/>
        </p:nvSpPr>
        <p:spPr>
          <a:xfrm>
            <a:off x="86614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2" name="Freeform 22"/>
          <p:cNvSpPr/>
          <p:nvPr/>
        </p:nvSpPr>
        <p:spPr>
          <a:xfrm>
            <a:off x="-25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4" name="TextBox 24"/>
          <p:cNvSpPr txBox="1"/>
          <p:nvPr/>
        </p:nvSpPr>
        <p:spPr>
          <a:xfrm>
            <a:off x="960120" y="5090034"/>
            <a:ext cx="7787639" cy="327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just">
              <a:lnSpc>
                <a:spcPts val="5291"/>
              </a:lnSpc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 Diferenciados</a:t>
            </a:r>
          </a:p>
          <a:p>
            <a:pPr marL="582927" lvl="1" indent="-291463" algn="just">
              <a:lnSpc>
                <a:spcPts val="5291"/>
              </a:lnSpc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Tecnologia e conectividade no campo</a:t>
            </a:r>
          </a:p>
          <a:p>
            <a:pPr marL="582927" lvl="1" indent="-291463" algn="just">
              <a:lnSpc>
                <a:spcPts val="5291"/>
              </a:lnSpc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Geração de energia limpa</a:t>
            </a:r>
          </a:p>
          <a:p>
            <a:pPr marL="582927" lvl="1" indent="-291463" algn="just">
              <a:lnSpc>
                <a:spcPts val="5291"/>
              </a:lnSpc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Ampliação e modernização da irrigação</a:t>
            </a:r>
          </a:p>
          <a:p>
            <a:pPr marL="582927" lvl="1" indent="-291463" algn="just">
              <a:lnSpc>
                <a:spcPts val="5291"/>
              </a:lnSpc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Custeio para Pecuária leiteira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70205" y="5090034"/>
            <a:ext cx="8855135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27" lvl="1" indent="-291463" algn="just">
              <a:lnSpc>
                <a:spcPts val="5291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Produção sustentável</a:t>
            </a:r>
          </a:p>
          <a:p>
            <a:pPr marL="582927" lvl="1" indent="-291463" algn="just">
              <a:lnSpc>
                <a:spcPts val="5291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Aumento da produtividade e competitividade</a:t>
            </a:r>
          </a:p>
          <a:p>
            <a:pPr marL="582927" lvl="1" indent="-291463" algn="just">
              <a:lnSpc>
                <a:spcPts val="5291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Geração de emprego e renda</a:t>
            </a:r>
          </a:p>
          <a:p>
            <a:pPr marL="582927" lvl="1" indent="-291463" algn="just">
              <a:lnSpc>
                <a:spcPts val="5291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Melhoria na qualidade de vida</a:t>
            </a:r>
          </a:p>
          <a:p>
            <a:pPr marL="582927" lvl="1" indent="-291463" algn="just">
              <a:lnSpc>
                <a:spcPts val="5291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Redução dos impactos ambientais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202" y="4617632"/>
            <a:ext cx="1925320" cy="690583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1028700" y="2185649"/>
            <a:ext cx="7015627" cy="182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 FNE Cada Vez Melhor</a:t>
            </a:r>
          </a:p>
        </p:txBody>
      </p:sp>
      <p:sp>
        <p:nvSpPr>
          <p:cNvPr id="29" name="TextBox 26"/>
          <p:cNvSpPr txBox="1"/>
          <p:nvPr/>
        </p:nvSpPr>
        <p:spPr>
          <a:xfrm>
            <a:off x="1079809" y="1466916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9512" y="1028700"/>
            <a:ext cx="8239656" cy="2982640"/>
            <a:chOff x="0" y="0"/>
            <a:chExt cx="10427472" cy="3774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27477" cy="3774599"/>
            </a:xfrm>
            <a:custGeom>
              <a:avLst/>
              <a:gdLst/>
              <a:ahLst/>
              <a:cxnLst/>
              <a:rect l="l" t="t" r="r" b="b"/>
              <a:pathLst>
                <a:path w="10427477" h="3774599">
                  <a:moveTo>
                    <a:pt x="1409388" y="0"/>
                  </a:moveTo>
                  <a:lnTo>
                    <a:pt x="9018088" y="0"/>
                  </a:lnTo>
                  <a:cubicBezTo>
                    <a:pt x="9391882" y="0"/>
                    <a:pt x="9750365" y="148489"/>
                    <a:pt x="10014676" y="412800"/>
                  </a:cubicBezTo>
                  <a:cubicBezTo>
                    <a:pt x="10278988" y="677112"/>
                    <a:pt x="10427477" y="1035595"/>
                    <a:pt x="10427477" y="1409388"/>
                  </a:cubicBezTo>
                  <a:lnTo>
                    <a:pt x="10427477" y="2365210"/>
                  </a:lnTo>
                  <a:cubicBezTo>
                    <a:pt x="10427477" y="3143594"/>
                    <a:pt x="9796472" y="3774599"/>
                    <a:pt x="9018088" y="3774599"/>
                  </a:cubicBezTo>
                  <a:lnTo>
                    <a:pt x="1409388" y="3774599"/>
                  </a:lnTo>
                  <a:cubicBezTo>
                    <a:pt x="631005" y="3774599"/>
                    <a:pt x="0" y="3143594"/>
                    <a:pt x="0" y="2365210"/>
                  </a:cubicBezTo>
                  <a:lnTo>
                    <a:pt x="0" y="1409388"/>
                  </a:lnTo>
                  <a:cubicBezTo>
                    <a:pt x="0" y="631005"/>
                    <a:pt x="631005" y="0"/>
                    <a:pt x="1409388" y="0"/>
                  </a:cubicBezTo>
                  <a:close/>
                </a:path>
              </a:pathLst>
            </a:custGeom>
            <a:blipFill>
              <a:blip r:embed="rId3"/>
              <a:stretch>
                <a:fillRect t="-38401" b="-38401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96240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>
            <a:off x="105867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>
            <a:off x="115493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Freeform 7"/>
          <p:cNvSpPr/>
          <p:nvPr/>
        </p:nvSpPr>
        <p:spPr>
          <a:xfrm>
            <a:off x="125120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Freeform 8"/>
          <p:cNvSpPr/>
          <p:nvPr/>
        </p:nvSpPr>
        <p:spPr>
          <a:xfrm>
            <a:off x="134747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/>
          <p:nvPr/>
        </p:nvSpPr>
        <p:spPr>
          <a:xfrm>
            <a:off x="144373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Freeform 10"/>
          <p:cNvSpPr/>
          <p:nvPr/>
        </p:nvSpPr>
        <p:spPr>
          <a:xfrm>
            <a:off x="154000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Freeform 11"/>
          <p:cNvSpPr/>
          <p:nvPr/>
        </p:nvSpPr>
        <p:spPr>
          <a:xfrm>
            <a:off x="163626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2" name="Freeform 12"/>
          <p:cNvSpPr/>
          <p:nvPr/>
        </p:nvSpPr>
        <p:spPr>
          <a:xfrm>
            <a:off x="173253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3" name="Freeform 13"/>
          <p:cNvSpPr/>
          <p:nvPr/>
        </p:nvSpPr>
        <p:spPr>
          <a:xfrm>
            <a:off x="9601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4" name="Freeform 14"/>
          <p:cNvSpPr/>
          <p:nvPr/>
        </p:nvSpPr>
        <p:spPr>
          <a:xfrm>
            <a:off x="19227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5" name="Freeform 15"/>
          <p:cNvSpPr/>
          <p:nvPr/>
        </p:nvSpPr>
        <p:spPr>
          <a:xfrm>
            <a:off x="28854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38481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Freeform 17"/>
          <p:cNvSpPr/>
          <p:nvPr/>
        </p:nvSpPr>
        <p:spPr>
          <a:xfrm>
            <a:off x="48107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57734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67360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76987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1" name="Freeform 21"/>
          <p:cNvSpPr/>
          <p:nvPr/>
        </p:nvSpPr>
        <p:spPr>
          <a:xfrm>
            <a:off x="86614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1027429" y="6210300"/>
            <a:ext cx="4001771" cy="456603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reeform 22"/>
          <p:cNvSpPr/>
          <p:nvPr/>
        </p:nvSpPr>
        <p:spPr>
          <a:xfrm>
            <a:off x="-25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3" name="Retângulo 32"/>
          <p:cNvSpPr/>
          <p:nvPr/>
        </p:nvSpPr>
        <p:spPr>
          <a:xfrm>
            <a:off x="1027429" y="6743700"/>
            <a:ext cx="2401571" cy="464603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TextBox 23"/>
          <p:cNvSpPr txBox="1"/>
          <p:nvPr/>
        </p:nvSpPr>
        <p:spPr>
          <a:xfrm>
            <a:off x="1027430" y="7469943"/>
            <a:ext cx="4819649" cy="39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 spc="-2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Transgênicos ou convencionais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11583608" y="6210300"/>
            <a:ext cx="3580191" cy="514613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TextBox 24"/>
          <p:cNvSpPr txBox="1"/>
          <p:nvPr/>
        </p:nvSpPr>
        <p:spPr>
          <a:xfrm>
            <a:off x="1069337" y="6239065"/>
            <a:ext cx="438911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Financiamento do Milho, Soja e Algodão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12184" y="7423079"/>
            <a:ext cx="5280015" cy="156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 spc="-2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Linha de crédito que tem como finalidade apoiar o produtor rural nos investimentos necessários à ampliação, modernização, reforma e construção de novos armazéns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36314" y="6229605"/>
            <a:ext cx="438911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2400" b="1" dirty="0">
                <a:solidFill>
                  <a:srgbClr val="FDFDFD"/>
                </a:solidFill>
                <a:latin typeface="Trebuchet MS" panose="020B0603020202020204" pitchFamily="34" charset="0"/>
                <a:ea typeface="Poppins Bold"/>
                <a:cs typeface="Poppins Bold"/>
                <a:sym typeface="Poppins Bold"/>
              </a:rPr>
              <a:t>Suporte à Armazenagem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6146695" y="6196565"/>
            <a:ext cx="2006706" cy="514613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TextBox 27"/>
          <p:cNvSpPr txBox="1"/>
          <p:nvPr/>
        </p:nvSpPr>
        <p:spPr>
          <a:xfrm>
            <a:off x="6146694" y="7431237"/>
            <a:ext cx="4817424" cy="117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 spc="-2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Implantação e expansão de culturas agrícolas permanentes em novasáreas ou já existentes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03650" y="6234649"/>
            <a:ext cx="438911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Fruticultura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9337" y="3655446"/>
            <a:ext cx="955929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Implantação, expansão, diversificação e modernização dos empreendimentos agropecuários, mediante o financiamento dos investimentos fixos e semifixos, com destaque para: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202" y="4617632"/>
            <a:ext cx="1925320" cy="690583"/>
          </a:xfrm>
          <a:prstGeom prst="rect">
            <a:avLst/>
          </a:prstGeom>
        </p:spPr>
      </p:pic>
      <p:sp>
        <p:nvSpPr>
          <p:cNvPr id="36" name="TextBox 29"/>
          <p:cNvSpPr txBox="1"/>
          <p:nvPr/>
        </p:nvSpPr>
        <p:spPr>
          <a:xfrm>
            <a:off x="1027430" y="2265882"/>
            <a:ext cx="8115300" cy="93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Rural</a:t>
            </a:r>
          </a:p>
        </p:txBody>
      </p:sp>
      <p:sp>
        <p:nvSpPr>
          <p:cNvPr id="37" name="TextBox 31"/>
          <p:cNvSpPr txBox="1"/>
          <p:nvPr/>
        </p:nvSpPr>
        <p:spPr>
          <a:xfrm>
            <a:off x="1079809" y="1466916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98862" y="1028700"/>
            <a:ext cx="8239656" cy="2982640"/>
            <a:chOff x="0" y="0"/>
            <a:chExt cx="10427472" cy="3774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27477" cy="3774599"/>
            </a:xfrm>
            <a:custGeom>
              <a:avLst/>
              <a:gdLst/>
              <a:ahLst/>
              <a:cxnLst/>
              <a:rect l="l" t="t" r="r" b="b"/>
              <a:pathLst>
                <a:path w="10427477" h="3774599">
                  <a:moveTo>
                    <a:pt x="1409388" y="0"/>
                  </a:moveTo>
                  <a:lnTo>
                    <a:pt x="9018088" y="0"/>
                  </a:lnTo>
                  <a:cubicBezTo>
                    <a:pt x="9391882" y="0"/>
                    <a:pt x="9750365" y="148489"/>
                    <a:pt x="10014676" y="412800"/>
                  </a:cubicBezTo>
                  <a:cubicBezTo>
                    <a:pt x="10278988" y="677112"/>
                    <a:pt x="10427477" y="1035595"/>
                    <a:pt x="10427477" y="1409388"/>
                  </a:cubicBezTo>
                  <a:lnTo>
                    <a:pt x="10427477" y="2365210"/>
                  </a:lnTo>
                  <a:cubicBezTo>
                    <a:pt x="10427477" y="3143594"/>
                    <a:pt x="9796472" y="3774599"/>
                    <a:pt x="9018088" y="3774599"/>
                  </a:cubicBezTo>
                  <a:lnTo>
                    <a:pt x="1409388" y="3774599"/>
                  </a:lnTo>
                  <a:cubicBezTo>
                    <a:pt x="631005" y="3774599"/>
                    <a:pt x="0" y="3143594"/>
                    <a:pt x="0" y="2365210"/>
                  </a:cubicBezTo>
                  <a:lnTo>
                    <a:pt x="0" y="1409388"/>
                  </a:lnTo>
                  <a:cubicBezTo>
                    <a:pt x="0" y="631005"/>
                    <a:pt x="631005" y="0"/>
                    <a:pt x="1409388" y="0"/>
                  </a:cubicBezTo>
                  <a:close/>
                </a:path>
              </a:pathLst>
            </a:custGeom>
            <a:blipFill>
              <a:blip r:embed="rId3"/>
              <a:stretch>
                <a:fillRect t="-72363" b="-11690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96240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" name="Freeform 5"/>
          <p:cNvSpPr/>
          <p:nvPr/>
        </p:nvSpPr>
        <p:spPr>
          <a:xfrm>
            <a:off x="105867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>
            <a:off x="115493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" name="Freeform 7"/>
          <p:cNvSpPr/>
          <p:nvPr/>
        </p:nvSpPr>
        <p:spPr>
          <a:xfrm>
            <a:off x="125120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Freeform 8"/>
          <p:cNvSpPr/>
          <p:nvPr/>
        </p:nvSpPr>
        <p:spPr>
          <a:xfrm>
            <a:off x="134747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Freeform 9"/>
          <p:cNvSpPr/>
          <p:nvPr/>
        </p:nvSpPr>
        <p:spPr>
          <a:xfrm>
            <a:off x="144373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Freeform 10"/>
          <p:cNvSpPr/>
          <p:nvPr/>
        </p:nvSpPr>
        <p:spPr>
          <a:xfrm>
            <a:off x="154000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Freeform 11"/>
          <p:cNvSpPr/>
          <p:nvPr/>
        </p:nvSpPr>
        <p:spPr>
          <a:xfrm>
            <a:off x="163626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2" name="Freeform 12"/>
          <p:cNvSpPr/>
          <p:nvPr/>
        </p:nvSpPr>
        <p:spPr>
          <a:xfrm>
            <a:off x="173253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3" name="Freeform 13"/>
          <p:cNvSpPr/>
          <p:nvPr/>
        </p:nvSpPr>
        <p:spPr>
          <a:xfrm>
            <a:off x="9601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4" name="Freeform 14"/>
          <p:cNvSpPr/>
          <p:nvPr/>
        </p:nvSpPr>
        <p:spPr>
          <a:xfrm>
            <a:off x="19227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5" name="Freeform 15"/>
          <p:cNvSpPr/>
          <p:nvPr/>
        </p:nvSpPr>
        <p:spPr>
          <a:xfrm>
            <a:off x="28854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6" name="Freeform 16"/>
          <p:cNvSpPr/>
          <p:nvPr/>
        </p:nvSpPr>
        <p:spPr>
          <a:xfrm>
            <a:off x="38481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Freeform 17"/>
          <p:cNvSpPr/>
          <p:nvPr/>
        </p:nvSpPr>
        <p:spPr>
          <a:xfrm>
            <a:off x="481076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577342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673608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76987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1" name="Freeform 21"/>
          <p:cNvSpPr/>
          <p:nvPr/>
        </p:nvSpPr>
        <p:spPr>
          <a:xfrm>
            <a:off x="866140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2" name="Freeform 22"/>
          <p:cNvSpPr/>
          <p:nvPr/>
        </p:nvSpPr>
        <p:spPr>
          <a:xfrm>
            <a:off x="-2540" y="9324340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0" y="0"/>
                </a:moveTo>
                <a:lnTo>
                  <a:pt x="962660" y="0"/>
                </a:lnTo>
                <a:lnTo>
                  <a:pt x="962660" y="962660"/>
                </a:lnTo>
                <a:lnTo>
                  <a:pt x="0" y="96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4" name="TextBox 24"/>
          <p:cNvSpPr txBox="1"/>
          <p:nvPr/>
        </p:nvSpPr>
        <p:spPr>
          <a:xfrm>
            <a:off x="960120" y="3470994"/>
            <a:ext cx="970788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 FNE </a:t>
            </a: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Irrigação é uma linha de crédito voltada para o desenvolvimento da agropecuária irrigada, visando: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0120" y="4838700"/>
            <a:ext cx="15638672" cy="421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Incentiv</a:t>
            </a: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 ao uso de tecnologias inovadoras de irrigação</a:t>
            </a:r>
          </a:p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Fortalecimento da infraestrutura hídrica dos imóveis rurais</a:t>
            </a:r>
          </a:p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Racionalização do uso dos recursos hídricos disponíveis</a:t>
            </a:r>
          </a:p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Financiamento de equipamentos de gestão automatizada de processos e controle de vazão</a:t>
            </a:r>
          </a:p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Controle e manejo automatizado do sistema de irrigação</a:t>
            </a:r>
          </a:p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Preservação dos mananciais hídricos</a:t>
            </a:r>
          </a:p>
          <a:p>
            <a:pPr marL="582927" lvl="1" indent="-291463" algn="just">
              <a:lnSpc>
                <a:spcPct val="200000"/>
              </a:lnSpc>
              <a:buFont typeface="Arial"/>
              <a:buChar char="•"/>
            </a:pP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Apoio à pesquisa, inovação e difusão de tecnologias, destinadas à agricultura irrigada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202" y="4617632"/>
            <a:ext cx="1925320" cy="690583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1027430" y="2318323"/>
            <a:ext cx="8115300" cy="89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6999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Irrigação</a:t>
            </a:r>
          </a:p>
        </p:txBody>
      </p:sp>
      <p:sp>
        <p:nvSpPr>
          <p:cNvPr id="28" name="TextBox 26"/>
          <p:cNvSpPr txBox="1"/>
          <p:nvPr/>
        </p:nvSpPr>
        <p:spPr>
          <a:xfrm>
            <a:off x="1079809" y="1466916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1027430" y="6971358"/>
            <a:ext cx="3895634" cy="1603611"/>
            <a:chOff x="0" y="0"/>
            <a:chExt cx="637303" cy="2623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303" cy="262341"/>
            </a:xfrm>
            <a:custGeom>
              <a:avLst/>
              <a:gdLst/>
              <a:ahLst/>
              <a:cxnLst/>
              <a:rect l="l" t="t" r="r" b="b"/>
              <a:pathLst>
                <a:path w="637303" h="262341">
                  <a:moveTo>
                    <a:pt x="63595" y="0"/>
                  </a:moveTo>
                  <a:lnTo>
                    <a:pt x="573708" y="0"/>
                  </a:lnTo>
                  <a:cubicBezTo>
                    <a:pt x="590574" y="0"/>
                    <a:pt x="606750" y="6700"/>
                    <a:pt x="618676" y="18626"/>
                  </a:cubicBezTo>
                  <a:cubicBezTo>
                    <a:pt x="630603" y="30553"/>
                    <a:pt x="637303" y="46728"/>
                    <a:pt x="637303" y="63595"/>
                  </a:cubicBezTo>
                  <a:lnTo>
                    <a:pt x="637303" y="198747"/>
                  </a:lnTo>
                  <a:cubicBezTo>
                    <a:pt x="637303" y="233869"/>
                    <a:pt x="608830" y="262341"/>
                    <a:pt x="573708" y="262341"/>
                  </a:cubicBezTo>
                  <a:lnTo>
                    <a:pt x="63595" y="262341"/>
                  </a:lnTo>
                  <a:cubicBezTo>
                    <a:pt x="28472" y="262341"/>
                    <a:pt x="0" y="233869"/>
                    <a:pt x="0" y="198747"/>
                  </a:cubicBezTo>
                  <a:lnTo>
                    <a:pt x="0" y="63595"/>
                  </a:lnTo>
                  <a:cubicBezTo>
                    <a:pt x="0" y="28472"/>
                    <a:pt x="28472" y="0"/>
                    <a:pt x="63595" y="0"/>
                  </a:cubicBezTo>
                  <a:close/>
                </a:path>
              </a:pathLst>
            </a:custGeom>
            <a:blipFill>
              <a:blip r:embed="rId4"/>
              <a:stretch>
                <a:fillRect t="-30925" b="-30925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39488" y="6971358"/>
            <a:ext cx="3895634" cy="1603611"/>
            <a:chOff x="0" y="0"/>
            <a:chExt cx="637303" cy="2623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7303" cy="262341"/>
            </a:xfrm>
            <a:custGeom>
              <a:avLst/>
              <a:gdLst/>
              <a:ahLst/>
              <a:cxnLst/>
              <a:rect l="l" t="t" r="r" b="b"/>
              <a:pathLst>
                <a:path w="637303" h="262341">
                  <a:moveTo>
                    <a:pt x="63595" y="0"/>
                  </a:moveTo>
                  <a:lnTo>
                    <a:pt x="573708" y="0"/>
                  </a:lnTo>
                  <a:cubicBezTo>
                    <a:pt x="590574" y="0"/>
                    <a:pt x="606750" y="6700"/>
                    <a:pt x="618676" y="18626"/>
                  </a:cubicBezTo>
                  <a:cubicBezTo>
                    <a:pt x="630603" y="30553"/>
                    <a:pt x="637303" y="46728"/>
                    <a:pt x="637303" y="63595"/>
                  </a:cubicBezTo>
                  <a:lnTo>
                    <a:pt x="637303" y="198747"/>
                  </a:lnTo>
                  <a:cubicBezTo>
                    <a:pt x="637303" y="233869"/>
                    <a:pt x="608830" y="262341"/>
                    <a:pt x="573708" y="262341"/>
                  </a:cubicBezTo>
                  <a:lnTo>
                    <a:pt x="63595" y="262341"/>
                  </a:lnTo>
                  <a:cubicBezTo>
                    <a:pt x="28472" y="262341"/>
                    <a:pt x="0" y="233869"/>
                    <a:pt x="0" y="198747"/>
                  </a:cubicBezTo>
                  <a:lnTo>
                    <a:pt x="0" y="63595"/>
                  </a:lnTo>
                  <a:cubicBezTo>
                    <a:pt x="0" y="28472"/>
                    <a:pt x="28472" y="0"/>
                    <a:pt x="63595" y="0"/>
                  </a:cubicBezTo>
                  <a:close/>
                </a:path>
              </a:pathLst>
            </a:custGeom>
            <a:blipFill>
              <a:blip r:embed="rId5"/>
              <a:stretch>
                <a:fillRect t="-41452" b="-41452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51545" y="6971358"/>
            <a:ext cx="3895634" cy="1603611"/>
            <a:chOff x="0" y="0"/>
            <a:chExt cx="637303" cy="2623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7303" cy="262341"/>
            </a:xfrm>
            <a:custGeom>
              <a:avLst/>
              <a:gdLst/>
              <a:ahLst/>
              <a:cxnLst/>
              <a:rect l="l" t="t" r="r" b="b"/>
              <a:pathLst>
                <a:path w="637303" h="262341">
                  <a:moveTo>
                    <a:pt x="63595" y="0"/>
                  </a:moveTo>
                  <a:lnTo>
                    <a:pt x="573708" y="0"/>
                  </a:lnTo>
                  <a:cubicBezTo>
                    <a:pt x="590574" y="0"/>
                    <a:pt x="606750" y="6700"/>
                    <a:pt x="618676" y="18626"/>
                  </a:cubicBezTo>
                  <a:cubicBezTo>
                    <a:pt x="630603" y="30553"/>
                    <a:pt x="637303" y="46728"/>
                    <a:pt x="637303" y="63595"/>
                  </a:cubicBezTo>
                  <a:lnTo>
                    <a:pt x="637303" y="198747"/>
                  </a:lnTo>
                  <a:cubicBezTo>
                    <a:pt x="637303" y="233869"/>
                    <a:pt x="608830" y="262341"/>
                    <a:pt x="573708" y="262341"/>
                  </a:cubicBezTo>
                  <a:lnTo>
                    <a:pt x="63595" y="262341"/>
                  </a:lnTo>
                  <a:cubicBezTo>
                    <a:pt x="28472" y="262341"/>
                    <a:pt x="0" y="233869"/>
                    <a:pt x="0" y="198747"/>
                  </a:cubicBezTo>
                  <a:lnTo>
                    <a:pt x="0" y="63595"/>
                  </a:lnTo>
                  <a:cubicBezTo>
                    <a:pt x="0" y="28472"/>
                    <a:pt x="28472" y="0"/>
                    <a:pt x="63595" y="0"/>
                  </a:cubicBezTo>
                  <a:close/>
                </a:path>
              </a:pathLst>
            </a:custGeom>
            <a:blipFill>
              <a:blip r:embed="rId6"/>
              <a:stretch>
                <a:fillRect t="-18779" b="-18779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68905" y="8848873"/>
            <a:ext cx="2460914" cy="677342"/>
            <a:chOff x="0" y="-42448"/>
            <a:chExt cx="648142" cy="1783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8142" cy="130770"/>
            </a:xfrm>
            <a:custGeom>
              <a:avLst/>
              <a:gdLst/>
              <a:ahLst/>
              <a:cxnLst/>
              <a:rect l="l" t="t" r="r" b="b"/>
              <a:pathLst>
                <a:path w="648142" h="130770">
                  <a:moveTo>
                    <a:pt x="65385" y="0"/>
                  </a:moveTo>
                  <a:lnTo>
                    <a:pt x="582757" y="0"/>
                  </a:lnTo>
                  <a:cubicBezTo>
                    <a:pt x="618868" y="0"/>
                    <a:pt x="648142" y="29274"/>
                    <a:pt x="648142" y="65385"/>
                  </a:cubicBezTo>
                  <a:lnTo>
                    <a:pt x="648142" y="65385"/>
                  </a:lnTo>
                  <a:cubicBezTo>
                    <a:pt x="648142" y="82726"/>
                    <a:pt x="641253" y="99357"/>
                    <a:pt x="628991" y="111619"/>
                  </a:cubicBezTo>
                  <a:cubicBezTo>
                    <a:pt x="616729" y="123881"/>
                    <a:pt x="600098" y="130770"/>
                    <a:pt x="582757" y="130770"/>
                  </a:cubicBezTo>
                  <a:lnTo>
                    <a:pt x="65385" y="130770"/>
                  </a:lnTo>
                  <a:cubicBezTo>
                    <a:pt x="29274" y="130770"/>
                    <a:pt x="0" y="101496"/>
                    <a:pt x="0" y="65385"/>
                  </a:cubicBezTo>
                  <a:lnTo>
                    <a:pt x="0" y="65385"/>
                  </a:lnTo>
                  <a:cubicBezTo>
                    <a:pt x="0" y="29274"/>
                    <a:pt x="29274" y="0"/>
                    <a:pt x="65385" y="0"/>
                  </a:cubicBezTo>
                  <a:close/>
                </a:path>
              </a:pathLst>
            </a:custGeom>
            <a:solidFill>
              <a:srgbClr val="81A4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2448"/>
              <a:ext cx="648142" cy="17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Inter 1 Medium"/>
                  <a:ea typeface="Inter 1 Medium"/>
                  <a:cs typeface="Inter 1 Medium"/>
                  <a:sym typeface="Inter 1 Medium"/>
                </a:rPr>
                <a:t>Frete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01841" y="8919629"/>
            <a:ext cx="2970926" cy="677342"/>
            <a:chOff x="0" y="-24481"/>
            <a:chExt cx="782466" cy="1783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2466" cy="130770"/>
            </a:xfrm>
            <a:custGeom>
              <a:avLst/>
              <a:gdLst/>
              <a:ahLst/>
              <a:cxnLst/>
              <a:rect l="l" t="t" r="r" b="b"/>
              <a:pathLst>
                <a:path w="782466" h="130770">
                  <a:moveTo>
                    <a:pt x="65385" y="0"/>
                  </a:moveTo>
                  <a:lnTo>
                    <a:pt x="717081" y="0"/>
                  </a:lnTo>
                  <a:cubicBezTo>
                    <a:pt x="753192" y="0"/>
                    <a:pt x="782466" y="29274"/>
                    <a:pt x="782466" y="65385"/>
                  </a:cubicBezTo>
                  <a:lnTo>
                    <a:pt x="782466" y="65385"/>
                  </a:lnTo>
                  <a:cubicBezTo>
                    <a:pt x="782466" y="82726"/>
                    <a:pt x="775577" y="99357"/>
                    <a:pt x="763315" y="111619"/>
                  </a:cubicBezTo>
                  <a:cubicBezTo>
                    <a:pt x="751053" y="123881"/>
                    <a:pt x="734422" y="130770"/>
                    <a:pt x="717081" y="130770"/>
                  </a:cubicBezTo>
                  <a:lnTo>
                    <a:pt x="65385" y="130770"/>
                  </a:lnTo>
                  <a:cubicBezTo>
                    <a:pt x="29274" y="130770"/>
                    <a:pt x="0" y="101496"/>
                    <a:pt x="0" y="65385"/>
                  </a:cubicBezTo>
                  <a:lnTo>
                    <a:pt x="0" y="65385"/>
                  </a:lnTo>
                  <a:cubicBezTo>
                    <a:pt x="0" y="29274"/>
                    <a:pt x="29274" y="0"/>
                    <a:pt x="65385" y="0"/>
                  </a:cubicBezTo>
                  <a:close/>
                </a:path>
              </a:pathLst>
            </a:custGeom>
            <a:solidFill>
              <a:srgbClr val="81A4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4481"/>
              <a:ext cx="782466" cy="17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Inter 1 Medium"/>
                  <a:ea typeface="Inter 1 Medium"/>
                  <a:cs typeface="Inter 1 Medium"/>
                  <a:sym typeface="Inter 1 Medium"/>
                </a:rPr>
                <a:t>Congelamento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4741" y="8919629"/>
            <a:ext cx="2461012" cy="677342"/>
            <a:chOff x="0" y="-28990"/>
            <a:chExt cx="648168" cy="1783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48168" cy="130770"/>
            </a:xfrm>
            <a:custGeom>
              <a:avLst/>
              <a:gdLst/>
              <a:ahLst/>
              <a:cxnLst/>
              <a:rect l="l" t="t" r="r" b="b"/>
              <a:pathLst>
                <a:path w="648168" h="130770">
                  <a:moveTo>
                    <a:pt x="65385" y="0"/>
                  </a:moveTo>
                  <a:lnTo>
                    <a:pt x="582783" y="0"/>
                  </a:lnTo>
                  <a:cubicBezTo>
                    <a:pt x="618894" y="0"/>
                    <a:pt x="648168" y="29274"/>
                    <a:pt x="648168" y="65385"/>
                  </a:cubicBezTo>
                  <a:lnTo>
                    <a:pt x="648168" y="65385"/>
                  </a:lnTo>
                  <a:cubicBezTo>
                    <a:pt x="648168" y="82726"/>
                    <a:pt x="641279" y="99357"/>
                    <a:pt x="629017" y="111619"/>
                  </a:cubicBezTo>
                  <a:cubicBezTo>
                    <a:pt x="616755" y="123881"/>
                    <a:pt x="600124" y="130770"/>
                    <a:pt x="582783" y="130770"/>
                  </a:cubicBezTo>
                  <a:lnTo>
                    <a:pt x="65385" y="130770"/>
                  </a:lnTo>
                  <a:cubicBezTo>
                    <a:pt x="29274" y="130770"/>
                    <a:pt x="0" y="101496"/>
                    <a:pt x="0" y="65385"/>
                  </a:cubicBezTo>
                  <a:lnTo>
                    <a:pt x="0" y="65385"/>
                  </a:lnTo>
                  <a:cubicBezTo>
                    <a:pt x="0" y="29274"/>
                    <a:pt x="29274" y="0"/>
                    <a:pt x="65385" y="0"/>
                  </a:cubicBezTo>
                  <a:close/>
                </a:path>
              </a:pathLst>
            </a:custGeom>
            <a:solidFill>
              <a:srgbClr val="81A4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990"/>
              <a:ext cx="648168" cy="17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Inter 1 Medium"/>
                  <a:ea typeface="Inter 1 Medium"/>
                  <a:cs typeface="Inter 1 Medium"/>
                  <a:sym typeface="Inter 1 Medium"/>
                </a:rPr>
                <a:t>Despesca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363666" y="6971358"/>
            <a:ext cx="3895634" cy="1603611"/>
            <a:chOff x="0" y="0"/>
            <a:chExt cx="637303" cy="2623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7303" cy="262341"/>
            </a:xfrm>
            <a:custGeom>
              <a:avLst/>
              <a:gdLst/>
              <a:ahLst/>
              <a:cxnLst/>
              <a:rect l="l" t="t" r="r" b="b"/>
              <a:pathLst>
                <a:path w="637303" h="262341">
                  <a:moveTo>
                    <a:pt x="63595" y="0"/>
                  </a:moveTo>
                  <a:lnTo>
                    <a:pt x="573708" y="0"/>
                  </a:lnTo>
                  <a:cubicBezTo>
                    <a:pt x="590574" y="0"/>
                    <a:pt x="606750" y="6700"/>
                    <a:pt x="618676" y="18626"/>
                  </a:cubicBezTo>
                  <a:cubicBezTo>
                    <a:pt x="630603" y="30553"/>
                    <a:pt x="637303" y="46728"/>
                    <a:pt x="637303" y="63595"/>
                  </a:cubicBezTo>
                  <a:lnTo>
                    <a:pt x="637303" y="198747"/>
                  </a:lnTo>
                  <a:cubicBezTo>
                    <a:pt x="637303" y="233869"/>
                    <a:pt x="608830" y="262341"/>
                    <a:pt x="573708" y="262341"/>
                  </a:cubicBezTo>
                  <a:lnTo>
                    <a:pt x="63595" y="262341"/>
                  </a:lnTo>
                  <a:cubicBezTo>
                    <a:pt x="28472" y="262341"/>
                    <a:pt x="0" y="233869"/>
                    <a:pt x="0" y="198747"/>
                  </a:cubicBezTo>
                  <a:lnTo>
                    <a:pt x="0" y="63595"/>
                  </a:lnTo>
                  <a:cubicBezTo>
                    <a:pt x="0" y="28472"/>
                    <a:pt x="28472" y="0"/>
                    <a:pt x="63595" y="0"/>
                  </a:cubicBezTo>
                  <a:close/>
                </a:path>
              </a:pathLst>
            </a:custGeom>
            <a:blipFill>
              <a:blip r:embed="rId7"/>
              <a:stretch>
                <a:fillRect t="-108613" b="-34315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433026" y="8919629"/>
            <a:ext cx="3839846" cy="677342"/>
            <a:chOff x="0" y="-24481"/>
            <a:chExt cx="1011317" cy="178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08178" cy="130770"/>
            </a:xfrm>
            <a:custGeom>
              <a:avLst/>
              <a:gdLst/>
              <a:ahLst/>
              <a:cxnLst/>
              <a:rect l="l" t="t" r="r" b="b"/>
              <a:pathLst>
                <a:path w="1008178" h="130770">
                  <a:moveTo>
                    <a:pt x="65385" y="0"/>
                  </a:moveTo>
                  <a:lnTo>
                    <a:pt x="942793" y="0"/>
                  </a:lnTo>
                  <a:cubicBezTo>
                    <a:pt x="978904" y="0"/>
                    <a:pt x="1008178" y="29274"/>
                    <a:pt x="1008178" y="65385"/>
                  </a:cubicBezTo>
                  <a:lnTo>
                    <a:pt x="1008178" y="65385"/>
                  </a:lnTo>
                  <a:cubicBezTo>
                    <a:pt x="1008178" y="82726"/>
                    <a:pt x="1001289" y="99357"/>
                    <a:pt x="989027" y="111619"/>
                  </a:cubicBezTo>
                  <a:cubicBezTo>
                    <a:pt x="976765" y="123881"/>
                    <a:pt x="960134" y="130770"/>
                    <a:pt x="942793" y="130770"/>
                  </a:cubicBezTo>
                  <a:lnTo>
                    <a:pt x="65385" y="130770"/>
                  </a:lnTo>
                  <a:cubicBezTo>
                    <a:pt x="29274" y="130770"/>
                    <a:pt x="0" y="101496"/>
                    <a:pt x="0" y="65385"/>
                  </a:cubicBezTo>
                  <a:lnTo>
                    <a:pt x="0" y="65385"/>
                  </a:lnTo>
                  <a:cubicBezTo>
                    <a:pt x="0" y="29274"/>
                    <a:pt x="29274" y="0"/>
                    <a:pt x="65385" y="0"/>
                  </a:cubicBezTo>
                  <a:close/>
                </a:path>
              </a:pathLst>
            </a:custGeom>
            <a:solidFill>
              <a:srgbClr val="81A42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140" y="-24481"/>
              <a:ext cx="1008177" cy="17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latin typeface="Inter 1 Medium"/>
                  <a:ea typeface="Inter 1 Medium"/>
                  <a:cs typeface="Inter 1 Medium"/>
                  <a:sym typeface="Inter 1 Medium"/>
                </a:rPr>
                <a:t>Beneficiamento e Estocagem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3478066"/>
            <a:ext cx="1623060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000" u="none" strike="noStrike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Linha de crédito para </a:t>
            </a:r>
            <a:r>
              <a:rPr lang="en-US" sz="2000" b="1" u="none" strike="noStrike" spc="-26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fortalecer e modernizar a infraestrutura produtiva dos setores de aquicultura e pesca</a:t>
            </a:r>
            <a:r>
              <a:rPr lang="en-US" sz="2000" u="none" strike="noStrike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, estimulando a sua competitividade, sustentabilidade e geração de emprego, mediante o financiamento de todos os itens necessários à viabilização econômica dos empreendimentos, inclusive os destinados à produção de insumos, beneficiamento, preparação, comercialização e armazenamento da produção.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12412" y="5630034"/>
            <a:ext cx="12634577" cy="58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4500" b="1" dirty="0">
                <a:solidFill>
                  <a:srgbClr val="432D1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Apoio à Pesca e Carcinicultura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102" y="518326"/>
            <a:ext cx="2184657" cy="784836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1028700" y="2305988"/>
            <a:ext cx="8115300" cy="89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6999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Aquipesca</a:t>
            </a:r>
          </a:p>
        </p:txBody>
      </p:sp>
      <p:sp>
        <p:nvSpPr>
          <p:cNvPr id="29" name="TextBox 26"/>
          <p:cNvSpPr txBox="1"/>
          <p:nvPr/>
        </p:nvSpPr>
        <p:spPr>
          <a:xfrm>
            <a:off x="1079809" y="1466916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01765" cy="10287000"/>
            <a:chOff x="0" y="0"/>
            <a:chExt cx="1239683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9683" cy="1593725"/>
            </a:xfrm>
            <a:custGeom>
              <a:avLst/>
              <a:gdLst/>
              <a:ahLst/>
              <a:cxnLst/>
              <a:rect l="l" t="t" r="r" b="b"/>
              <a:pathLst>
                <a:path w="1239683" h="1593725">
                  <a:moveTo>
                    <a:pt x="0" y="0"/>
                  </a:moveTo>
                  <a:lnTo>
                    <a:pt x="1239683" y="0"/>
                  </a:lnTo>
                  <a:lnTo>
                    <a:pt x="123968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54729" r="-37868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10857229" y="5448897"/>
            <a:ext cx="4001771" cy="456603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Box 5"/>
          <p:cNvSpPr txBox="1"/>
          <p:nvPr/>
        </p:nvSpPr>
        <p:spPr>
          <a:xfrm>
            <a:off x="8840978" y="3577718"/>
            <a:ext cx="8562997" cy="139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  <a:spcBef>
                <a:spcPct val="0"/>
              </a:spcBef>
            </a:pPr>
            <a:r>
              <a:rPr lang="en-US" sz="2000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 FNE Agro Inovação é uma l</a:t>
            </a:r>
            <a:r>
              <a:rPr lang="en-US" sz="2000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inha de crédito de incentivo à incorporação de tecnologias e inovações na área rural que visem ganhos de produtividade, desburocratização de processos e eficiência de custos.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54350" y="5433572"/>
            <a:ext cx="428855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20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Itens Financiáveis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69831" y="6362700"/>
            <a:ext cx="9718169" cy="353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Máqu</a:t>
            </a: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inas autônomas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VANT’s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Conectividade no campo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Agricultura de precisão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BI, software, aplicativo e plataformas digitais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Contratação de serviços de TI e comunicação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Equipamentos para rastreabilidade </a:t>
            </a:r>
          </a:p>
          <a:p>
            <a:pPr marL="541014" lvl="1" indent="-270507" algn="just">
              <a:lnSpc>
                <a:spcPts val="3508"/>
              </a:lnSpc>
              <a:buFont typeface="Arial"/>
              <a:buChar char="•"/>
            </a:pPr>
            <a:r>
              <a:rPr lang="en-US" sz="2000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Controle de vazão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30519"/>
            <a:ext cx="1925320" cy="690583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8840978" y="2499682"/>
            <a:ext cx="8115300" cy="89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6999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Agro Inovação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8840978" y="1606216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-10409" t="-41406" r="-14740" b="-6919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2593100" y="2063291"/>
            <a:ext cx="13101801" cy="6160417"/>
            <a:chOff x="0" y="0"/>
            <a:chExt cx="3450680" cy="16224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50680" cy="1622497"/>
            </a:xfrm>
            <a:custGeom>
              <a:avLst/>
              <a:gdLst/>
              <a:ahLst/>
              <a:cxnLst/>
              <a:rect l="l" t="t" r="r" b="b"/>
              <a:pathLst>
                <a:path w="3450680" h="1622497">
                  <a:moveTo>
                    <a:pt x="30136" y="0"/>
                  </a:moveTo>
                  <a:lnTo>
                    <a:pt x="3420544" y="0"/>
                  </a:lnTo>
                  <a:cubicBezTo>
                    <a:pt x="3428536" y="0"/>
                    <a:pt x="3436202" y="3175"/>
                    <a:pt x="3441853" y="8827"/>
                  </a:cubicBezTo>
                  <a:cubicBezTo>
                    <a:pt x="3447505" y="14478"/>
                    <a:pt x="3450680" y="22144"/>
                    <a:pt x="3450680" y="30136"/>
                  </a:cubicBezTo>
                  <a:lnTo>
                    <a:pt x="3450680" y="1592361"/>
                  </a:lnTo>
                  <a:cubicBezTo>
                    <a:pt x="3450680" y="1609004"/>
                    <a:pt x="3437187" y="1622497"/>
                    <a:pt x="3420544" y="1622497"/>
                  </a:cubicBezTo>
                  <a:lnTo>
                    <a:pt x="30136" y="1622497"/>
                  </a:lnTo>
                  <a:cubicBezTo>
                    <a:pt x="13492" y="1622497"/>
                    <a:pt x="0" y="1609004"/>
                    <a:pt x="0" y="1592361"/>
                  </a:cubicBezTo>
                  <a:lnTo>
                    <a:pt x="0" y="30136"/>
                  </a:lnTo>
                  <a:cubicBezTo>
                    <a:pt x="0" y="13492"/>
                    <a:pt x="13492" y="0"/>
                    <a:pt x="30136" y="0"/>
                  </a:cubicBezTo>
                  <a:close/>
                </a:path>
              </a:pathLst>
            </a:custGeom>
            <a:solidFill>
              <a:srgbClr val="143621">
                <a:alpha val="75686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50680" cy="167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23088" y="4973571"/>
            <a:ext cx="6756892" cy="284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FNE Ag</a:t>
            </a: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ro Conectado é uma linha voltada para impulsionar o financiamento de soluções seguras, acessíveis e estáveis de telecomunicações que permitem conectar pessoas, equipamentos e informações no meio rural.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10606" y="2467359"/>
            <a:ext cx="5163169" cy="5352282"/>
            <a:chOff x="0" y="0"/>
            <a:chExt cx="1359847" cy="14096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9847" cy="1409654"/>
            </a:xfrm>
            <a:custGeom>
              <a:avLst/>
              <a:gdLst/>
              <a:ahLst/>
              <a:cxnLst/>
              <a:rect l="l" t="t" r="r" b="b"/>
              <a:pathLst>
                <a:path w="1359847" h="1409654">
                  <a:moveTo>
                    <a:pt x="56979" y="0"/>
                  </a:moveTo>
                  <a:lnTo>
                    <a:pt x="1302868" y="0"/>
                  </a:lnTo>
                  <a:cubicBezTo>
                    <a:pt x="1334337" y="0"/>
                    <a:pt x="1359847" y="25510"/>
                    <a:pt x="1359847" y="56979"/>
                  </a:cubicBezTo>
                  <a:lnTo>
                    <a:pt x="1359847" y="1352675"/>
                  </a:lnTo>
                  <a:cubicBezTo>
                    <a:pt x="1359847" y="1384144"/>
                    <a:pt x="1334337" y="1409654"/>
                    <a:pt x="1302868" y="1409654"/>
                  </a:cubicBezTo>
                  <a:lnTo>
                    <a:pt x="56979" y="1409654"/>
                  </a:lnTo>
                  <a:cubicBezTo>
                    <a:pt x="41867" y="1409654"/>
                    <a:pt x="27374" y="1403651"/>
                    <a:pt x="16689" y="1392966"/>
                  </a:cubicBezTo>
                  <a:cubicBezTo>
                    <a:pt x="6003" y="1382280"/>
                    <a:pt x="0" y="1367787"/>
                    <a:pt x="0" y="1352675"/>
                  </a:cubicBezTo>
                  <a:lnTo>
                    <a:pt x="0" y="56979"/>
                  </a:lnTo>
                  <a:cubicBezTo>
                    <a:pt x="0" y="25510"/>
                    <a:pt x="25510" y="0"/>
                    <a:pt x="56979" y="0"/>
                  </a:cubicBezTo>
                  <a:close/>
                </a:path>
              </a:pathLst>
            </a:custGeom>
            <a:solidFill>
              <a:srgbClr val="F7F6F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59847" cy="1457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71859" y="3691890"/>
            <a:ext cx="4240665" cy="284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 FNE AGRO</a:t>
            </a:r>
            <a:r>
              <a:rPr lang="en-US" sz="2699" u="none" strike="noStrike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Conectado está em aderência à estratégia do Ministério da Agricultura e Pecuária, para ampliação da Conectividade Rural no campo.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30519"/>
            <a:ext cx="1925320" cy="690583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4260179" y="3346160"/>
            <a:ext cx="4493493" cy="136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05"/>
              </a:lnSpc>
              <a:spcBef>
                <a:spcPct val="0"/>
              </a:spcBef>
            </a:pPr>
            <a:r>
              <a:rPr lang="en-US" sz="5205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</a:t>
            </a:r>
            <a:r>
              <a:rPr lang="en-US" sz="5205" b="1" u="none" strike="noStrike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NE Agro Conectado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3738635" y="2514984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58180" cy="10287000"/>
            <a:chOff x="0" y="0"/>
            <a:chExt cx="941090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4270" r="24270"/>
            <a:stretch>
              <a:fillRect/>
            </a:stretch>
          </p:blipFill>
          <p:spPr>
            <a:xfrm>
              <a:off x="0" y="0"/>
              <a:ext cx="9410907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727921" y="2858871"/>
            <a:ext cx="9531379" cy="125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59"/>
              </a:lnSpc>
              <a:spcBef>
                <a:spcPct val="0"/>
              </a:spcBef>
            </a:pPr>
            <a:r>
              <a:rPr lang="en-US" sz="2399" spc="-2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 FNE Sol é uma l</a:t>
            </a:r>
            <a:r>
              <a:rPr lang="en-US" sz="2399" u="none" strike="noStrike" spc="-2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inha de crédito para produtores rurais produzirem sua própria energia a partir de fontes renováveis, unindo sustentabilidade ambiental com redução de custos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27921" y="4664613"/>
            <a:ext cx="4538363" cy="30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2"/>
              </a:lnSpc>
            </a:pPr>
            <a:r>
              <a:rPr lang="en-US" sz="2282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Benefícios Socioeconômicos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27921" y="5329981"/>
            <a:ext cx="9531379" cy="176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Redução dos gastos com energ</a:t>
            </a: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ia elétrica pela população e empresas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Atração de novos investimentos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Geração de empregos locais de qualidade e desenvolvimento de uma nova cadeia produtiva no país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Aquecimento das economias locais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27921" y="7555490"/>
            <a:ext cx="4538363" cy="30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2"/>
              </a:lnSpc>
            </a:pPr>
            <a:r>
              <a:rPr lang="en-US" sz="2282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Benefícios Socioeconômicos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27921" y="8237678"/>
            <a:ext cx="9531379" cy="141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Geração de energ</a:t>
            </a: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ia limpa, renovável e Sustentável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Contribuição para as metas de redução de emissões do país (NDC)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Não emiteruídos, gases, líquidos ou sólidos durante a operação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u="none" strike="noStrike" spc="-2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Redução de perdas por transmissão e distribuição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30519"/>
            <a:ext cx="1925320" cy="69058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727921" y="1589539"/>
            <a:ext cx="10227709" cy="83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10"/>
              </a:lnSpc>
            </a:pPr>
            <a:r>
              <a:rPr lang="en-US" sz="6500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Sol - Produtor Rural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7727921" y="841659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90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8" name="Fluxograma: Atraso 27"/>
          <p:cNvSpPr/>
          <p:nvPr/>
        </p:nvSpPr>
        <p:spPr>
          <a:xfrm rot="10800000">
            <a:off x="6529082" y="-1099411"/>
            <a:ext cx="11758917" cy="12725401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Box 6"/>
          <p:cNvSpPr txBox="1"/>
          <p:nvPr/>
        </p:nvSpPr>
        <p:spPr>
          <a:xfrm>
            <a:off x="945178" y="4799528"/>
            <a:ext cx="5659902" cy="445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3"/>
              </a:lnSpc>
            </a:pPr>
            <a:r>
              <a:rPr lang="en-US" sz="5869" b="1" spc="-234" dirty="0">
                <a:solidFill>
                  <a:srgbClr val="F7F6F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 Maior</a:t>
            </a:r>
          </a:p>
          <a:p>
            <a:pPr algn="l">
              <a:lnSpc>
                <a:spcPts val="7043"/>
              </a:lnSpc>
            </a:pPr>
            <a:r>
              <a:rPr lang="en-US" sz="5869" b="1" spc="-234" dirty="0">
                <a:solidFill>
                  <a:srgbClr val="F7F6F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Banco de Desenvolvimento Regional da América Latina!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144000" y="1579500"/>
            <a:ext cx="8290124" cy="1287463"/>
            <a:chOff x="0" y="0"/>
            <a:chExt cx="2019050" cy="313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19050" cy="313560"/>
            </a:xfrm>
            <a:custGeom>
              <a:avLst/>
              <a:gdLst/>
              <a:ahLst/>
              <a:cxnLst/>
              <a:rect l="l" t="t" r="r" b="b"/>
              <a:pathLst>
                <a:path w="2019050" h="313560">
                  <a:moveTo>
                    <a:pt x="18677" y="0"/>
                  </a:moveTo>
                  <a:lnTo>
                    <a:pt x="2000372" y="0"/>
                  </a:lnTo>
                  <a:cubicBezTo>
                    <a:pt x="2010688" y="0"/>
                    <a:pt x="2019050" y="8362"/>
                    <a:pt x="2019050" y="18677"/>
                  </a:cubicBezTo>
                  <a:lnTo>
                    <a:pt x="2019050" y="294883"/>
                  </a:lnTo>
                  <a:cubicBezTo>
                    <a:pt x="2019050" y="305198"/>
                    <a:pt x="2010688" y="313560"/>
                    <a:pt x="2000372" y="313560"/>
                  </a:cubicBezTo>
                  <a:lnTo>
                    <a:pt x="18677" y="313560"/>
                  </a:lnTo>
                  <a:cubicBezTo>
                    <a:pt x="8362" y="313560"/>
                    <a:pt x="0" y="305198"/>
                    <a:pt x="0" y="294883"/>
                  </a:cubicBezTo>
                  <a:lnTo>
                    <a:pt x="0" y="18677"/>
                  </a:lnTo>
                  <a:cubicBezTo>
                    <a:pt x="0" y="8362"/>
                    <a:pt x="8362" y="0"/>
                    <a:pt x="18677" y="0"/>
                  </a:cubicBezTo>
                  <a:close/>
                </a:path>
              </a:pathLst>
            </a:custGeom>
            <a:solidFill>
              <a:srgbClr val="E4E6E3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019050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3101910"/>
            <a:ext cx="8290124" cy="1287463"/>
            <a:chOff x="0" y="0"/>
            <a:chExt cx="2019050" cy="313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9050" cy="313560"/>
            </a:xfrm>
            <a:custGeom>
              <a:avLst/>
              <a:gdLst/>
              <a:ahLst/>
              <a:cxnLst/>
              <a:rect l="l" t="t" r="r" b="b"/>
              <a:pathLst>
                <a:path w="2019050" h="313560">
                  <a:moveTo>
                    <a:pt x="18677" y="0"/>
                  </a:moveTo>
                  <a:lnTo>
                    <a:pt x="2000372" y="0"/>
                  </a:lnTo>
                  <a:cubicBezTo>
                    <a:pt x="2010688" y="0"/>
                    <a:pt x="2019050" y="8362"/>
                    <a:pt x="2019050" y="18677"/>
                  </a:cubicBezTo>
                  <a:lnTo>
                    <a:pt x="2019050" y="294883"/>
                  </a:lnTo>
                  <a:cubicBezTo>
                    <a:pt x="2019050" y="305198"/>
                    <a:pt x="2010688" y="313560"/>
                    <a:pt x="2000372" y="313560"/>
                  </a:cubicBezTo>
                  <a:lnTo>
                    <a:pt x="18677" y="313560"/>
                  </a:lnTo>
                  <a:cubicBezTo>
                    <a:pt x="8362" y="313560"/>
                    <a:pt x="0" y="305198"/>
                    <a:pt x="0" y="294883"/>
                  </a:cubicBezTo>
                  <a:lnTo>
                    <a:pt x="0" y="18677"/>
                  </a:lnTo>
                  <a:cubicBezTo>
                    <a:pt x="0" y="8362"/>
                    <a:pt x="8362" y="0"/>
                    <a:pt x="18677" y="0"/>
                  </a:cubicBezTo>
                  <a:close/>
                </a:path>
              </a:pathLst>
            </a:custGeom>
            <a:solidFill>
              <a:srgbClr val="E4E6E3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019050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4624321"/>
            <a:ext cx="8290124" cy="1287463"/>
            <a:chOff x="0" y="0"/>
            <a:chExt cx="2019050" cy="3135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9050" cy="313560"/>
            </a:xfrm>
            <a:custGeom>
              <a:avLst/>
              <a:gdLst/>
              <a:ahLst/>
              <a:cxnLst/>
              <a:rect l="l" t="t" r="r" b="b"/>
              <a:pathLst>
                <a:path w="2019050" h="313560">
                  <a:moveTo>
                    <a:pt x="18677" y="0"/>
                  </a:moveTo>
                  <a:lnTo>
                    <a:pt x="2000372" y="0"/>
                  </a:lnTo>
                  <a:cubicBezTo>
                    <a:pt x="2010688" y="0"/>
                    <a:pt x="2019050" y="8362"/>
                    <a:pt x="2019050" y="18677"/>
                  </a:cubicBezTo>
                  <a:lnTo>
                    <a:pt x="2019050" y="294883"/>
                  </a:lnTo>
                  <a:cubicBezTo>
                    <a:pt x="2019050" y="305198"/>
                    <a:pt x="2010688" y="313560"/>
                    <a:pt x="2000372" y="313560"/>
                  </a:cubicBezTo>
                  <a:lnTo>
                    <a:pt x="18677" y="313560"/>
                  </a:lnTo>
                  <a:cubicBezTo>
                    <a:pt x="8362" y="313560"/>
                    <a:pt x="0" y="305198"/>
                    <a:pt x="0" y="294883"/>
                  </a:cubicBezTo>
                  <a:lnTo>
                    <a:pt x="0" y="18677"/>
                  </a:lnTo>
                  <a:cubicBezTo>
                    <a:pt x="0" y="8362"/>
                    <a:pt x="8362" y="0"/>
                    <a:pt x="18677" y="0"/>
                  </a:cubicBezTo>
                  <a:close/>
                </a:path>
              </a:pathLst>
            </a:custGeom>
            <a:solidFill>
              <a:srgbClr val="E4E6E3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019050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6148693"/>
            <a:ext cx="8290124" cy="1287463"/>
            <a:chOff x="0" y="0"/>
            <a:chExt cx="2019050" cy="3135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9050" cy="313560"/>
            </a:xfrm>
            <a:custGeom>
              <a:avLst/>
              <a:gdLst/>
              <a:ahLst/>
              <a:cxnLst/>
              <a:rect l="l" t="t" r="r" b="b"/>
              <a:pathLst>
                <a:path w="2019050" h="313560">
                  <a:moveTo>
                    <a:pt x="18677" y="0"/>
                  </a:moveTo>
                  <a:lnTo>
                    <a:pt x="2000372" y="0"/>
                  </a:lnTo>
                  <a:cubicBezTo>
                    <a:pt x="2010688" y="0"/>
                    <a:pt x="2019050" y="8362"/>
                    <a:pt x="2019050" y="18677"/>
                  </a:cubicBezTo>
                  <a:lnTo>
                    <a:pt x="2019050" y="294883"/>
                  </a:lnTo>
                  <a:cubicBezTo>
                    <a:pt x="2019050" y="305198"/>
                    <a:pt x="2010688" y="313560"/>
                    <a:pt x="2000372" y="313560"/>
                  </a:cubicBezTo>
                  <a:lnTo>
                    <a:pt x="18677" y="313560"/>
                  </a:lnTo>
                  <a:cubicBezTo>
                    <a:pt x="8362" y="313560"/>
                    <a:pt x="0" y="305198"/>
                    <a:pt x="0" y="294883"/>
                  </a:cubicBezTo>
                  <a:lnTo>
                    <a:pt x="0" y="18677"/>
                  </a:lnTo>
                  <a:cubicBezTo>
                    <a:pt x="0" y="8362"/>
                    <a:pt x="8362" y="0"/>
                    <a:pt x="18677" y="0"/>
                  </a:cubicBezTo>
                  <a:close/>
                </a:path>
              </a:pathLst>
            </a:custGeom>
            <a:solidFill>
              <a:srgbClr val="E4E6E3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019050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7687297"/>
            <a:ext cx="8290124" cy="1020203"/>
            <a:chOff x="0" y="0"/>
            <a:chExt cx="2019050" cy="248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9050" cy="248469"/>
            </a:xfrm>
            <a:custGeom>
              <a:avLst/>
              <a:gdLst/>
              <a:ahLst/>
              <a:cxnLst/>
              <a:rect l="l" t="t" r="r" b="b"/>
              <a:pathLst>
                <a:path w="2019050" h="248469">
                  <a:moveTo>
                    <a:pt x="18677" y="0"/>
                  </a:moveTo>
                  <a:lnTo>
                    <a:pt x="2000372" y="0"/>
                  </a:lnTo>
                  <a:cubicBezTo>
                    <a:pt x="2010688" y="0"/>
                    <a:pt x="2019050" y="8362"/>
                    <a:pt x="2019050" y="18677"/>
                  </a:cubicBezTo>
                  <a:lnTo>
                    <a:pt x="2019050" y="229792"/>
                  </a:lnTo>
                  <a:cubicBezTo>
                    <a:pt x="2019050" y="240107"/>
                    <a:pt x="2010688" y="248469"/>
                    <a:pt x="2000372" y="248469"/>
                  </a:cubicBezTo>
                  <a:lnTo>
                    <a:pt x="18677" y="248469"/>
                  </a:lnTo>
                  <a:cubicBezTo>
                    <a:pt x="8362" y="248469"/>
                    <a:pt x="0" y="240107"/>
                    <a:pt x="0" y="229792"/>
                  </a:cubicBezTo>
                  <a:lnTo>
                    <a:pt x="0" y="18677"/>
                  </a:lnTo>
                  <a:cubicBezTo>
                    <a:pt x="0" y="8362"/>
                    <a:pt x="8362" y="0"/>
                    <a:pt x="18677" y="0"/>
                  </a:cubicBezTo>
                  <a:close/>
                </a:path>
              </a:pathLst>
            </a:custGeom>
            <a:solidFill>
              <a:srgbClr val="E4E6E3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019050" cy="296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311300" y="1842297"/>
            <a:ext cx="7955525" cy="75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Instituição financeira múltipla, sociedade de economia mista, de capital aberto, com 73 anos de atuação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311300" y="3365232"/>
            <a:ext cx="7955525" cy="75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Maiores programas de microcrédito produtivo orientado da América do Sul (AGROAMIGO E CREDIAMIGO)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11300" y="5073086"/>
            <a:ext cx="7613372" cy="38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Administra o Fundo Constitucional do Nordeste (FNE)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11300" y="6407085"/>
            <a:ext cx="7948000" cy="75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Escritório Técnico de Estudos econômicos do Nordeste (ETENE)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11300" y="8032491"/>
            <a:ext cx="7948000" cy="38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Primeiro Banco Público a criar um Hub de Inovação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15" y="9105900"/>
            <a:ext cx="2184657" cy="784836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54192" y="4107878"/>
            <a:ext cx="7210769" cy="721076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7A25A">
                    <a:alpha val="70000"/>
                  </a:srgbClr>
                </a:gs>
                <a:gs pos="100000">
                  <a:srgbClr val="57A25A">
                    <a:alpha val="35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76789" y="3411533"/>
            <a:ext cx="6565483" cy="9989830"/>
          </a:xfrm>
          <a:custGeom>
            <a:avLst/>
            <a:gdLst/>
            <a:ahLst/>
            <a:cxnLst/>
            <a:rect l="l" t="t" r="r" b="b"/>
            <a:pathLst>
              <a:path w="6565483" h="9989830">
                <a:moveTo>
                  <a:pt x="0" y="0"/>
                </a:moveTo>
                <a:lnTo>
                  <a:pt x="6565482" y="0"/>
                </a:lnTo>
                <a:lnTo>
                  <a:pt x="6565482" y="9989829"/>
                </a:lnTo>
                <a:lnTo>
                  <a:pt x="0" y="998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78" r="-2093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Freeform 6"/>
          <p:cNvSpPr/>
          <p:nvPr/>
        </p:nvSpPr>
        <p:spPr>
          <a:xfrm rot="-5400000">
            <a:off x="1762458" y="1192403"/>
            <a:ext cx="266624" cy="1734139"/>
          </a:xfrm>
          <a:custGeom>
            <a:avLst/>
            <a:gdLst/>
            <a:ahLst/>
            <a:cxnLst/>
            <a:rect l="l" t="t" r="r" b="b"/>
            <a:pathLst>
              <a:path w="266624" h="1734139">
                <a:moveTo>
                  <a:pt x="0" y="0"/>
                </a:moveTo>
                <a:lnTo>
                  <a:pt x="266623" y="0"/>
                </a:lnTo>
                <a:lnTo>
                  <a:pt x="266623" y="1734139"/>
                </a:lnTo>
                <a:lnTo>
                  <a:pt x="0" y="17341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TextBox 8"/>
          <p:cNvSpPr txBox="1"/>
          <p:nvPr/>
        </p:nvSpPr>
        <p:spPr>
          <a:xfrm>
            <a:off x="7738494" y="2785230"/>
            <a:ext cx="9531379" cy="167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59"/>
              </a:lnSpc>
              <a:spcBef>
                <a:spcPct val="0"/>
              </a:spcBef>
            </a:pPr>
            <a:r>
              <a:rPr lang="en-US" sz="2399" spc="-2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 FNE Verde é um program</a:t>
            </a:r>
            <a:r>
              <a:rPr lang="en-US" sz="2399" u="none" strike="noStrike" spc="-23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 de financiamento à sustentabilidade ambiental, apoiando o investimento rural, a aquisição de bens de capital e a implantação, ampliação, modernização, relocalização ou reforma de empreendimentos.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404544" y="5076415"/>
            <a:ext cx="8178134" cy="4518745"/>
            <a:chOff x="0" y="0"/>
            <a:chExt cx="2153912" cy="11901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912" cy="1190122"/>
            </a:xfrm>
            <a:custGeom>
              <a:avLst/>
              <a:gdLst/>
              <a:ahLst/>
              <a:cxnLst/>
              <a:rect l="l" t="t" r="r" b="b"/>
              <a:pathLst>
                <a:path w="2153912" h="1190122">
                  <a:moveTo>
                    <a:pt x="48280" y="0"/>
                  </a:moveTo>
                  <a:lnTo>
                    <a:pt x="2105632" y="0"/>
                  </a:lnTo>
                  <a:cubicBezTo>
                    <a:pt x="2118437" y="0"/>
                    <a:pt x="2130717" y="5087"/>
                    <a:pt x="2139771" y="14141"/>
                  </a:cubicBezTo>
                  <a:cubicBezTo>
                    <a:pt x="2148825" y="23195"/>
                    <a:pt x="2153912" y="35475"/>
                    <a:pt x="2153912" y="48280"/>
                  </a:cubicBezTo>
                  <a:lnTo>
                    <a:pt x="2153912" y="1141842"/>
                  </a:lnTo>
                  <a:cubicBezTo>
                    <a:pt x="2153912" y="1154647"/>
                    <a:pt x="2148825" y="1166927"/>
                    <a:pt x="2139771" y="1175981"/>
                  </a:cubicBezTo>
                  <a:cubicBezTo>
                    <a:pt x="2130717" y="1185036"/>
                    <a:pt x="2118437" y="1190122"/>
                    <a:pt x="2105632" y="1190122"/>
                  </a:cubicBezTo>
                  <a:lnTo>
                    <a:pt x="48280" y="1190122"/>
                  </a:lnTo>
                  <a:cubicBezTo>
                    <a:pt x="35475" y="1190122"/>
                    <a:pt x="23195" y="1185036"/>
                    <a:pt x="14141" y="1175981"/>
                  </a:cubicBezTo>
                  <a:cubicBezTo>
                    <a:pt x="5087" y="1166927"/>
                    <a:pt x="0" y="1154647"/>
                    <a:pt x="0" y="1141842"/>
                  </a:cubicBezTo>
                  <a:lnTo>
                    <a:pt x="0" y="48280"/>
                  </a:lnTo>
                  <a:cubicBezTo>
                    <a:pt x="0" y="35475"/>
                    <a:pt x="5087" y="23195"/>
                    <a:pt x="14141" y="14141"/>
                  </a:cubicBezTo>
                  <a:cubicBezTo>
                    <a:pt x="23195" y="5087"/>
                    <a:pt x="35475" y="0"/>
                    <a:pt x="48280" y="0"/>
                  </a:cubicBezTo>
                  <a:close/>
                </a:path>
              </a:pathLst>
            </a:custGeom>
            <a:solidFill>
              <a:srgbClr val="F0EA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2153912" cy="1294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10902388" y="4773721"/>
            <a:ext cx="3203590" cy="580719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Box 12"/>
          <p:cNvSpPr txBox="1"/>
          <p:nvPr/>
        </p:nvSpPr>
        <p:spPr>
          <a:xfrm>
            <a:off x="11349635" y="4925586"/>
            <a:ext cx="4538363" cy="33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9"/>
              </a:lnSpc>
              <a:spcBef>
                <a:spcPct val="0"/>
              </a:spcBef>
            </a:pPr>
            <a:r>
              <a:rPr lang="en-US" sz="2499" b="1" u="none" strike="noStrike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Suas Vantagens: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67170" y="5720214"/>
            <a:ext cx="7874027" cy="343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Uso sustentável de recursos florestais e sistem</a:t>
            </a:r>
            <a:r>
              <a:rPr lang="en-US" sz="21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as agroflorestais, inclusive a Integração Lavoura-Pecuária-Floresta (ILPF)</a:t>
            </a:r>
          </a:p>
          <a:p>
            <a:pPr marL="453390" lvl="1" indent="-226695" algn="l">
              <a:lnSpc>
                <a:spcPts val="4326"/>
              </a:lnSpc>
              <a:buFont typeface="Arial"/>
              <a:buChar char="•"/>
            </a:pPr>
            <a:r>
              <a:rPr lang="en-US" sz="21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Recuperação ambiental e convivência com o semiárido</a:t>
            </a:r>
          </a:p>
          <a:p>
            <a:pPr marL="453390" lvl="1" indent="-226695" algn="l">
              <a:lnSpc>
                <a:spcPts val="4200"/>
              </a:lnSpc>
              <a:buFont typeface="Arial"/>
              <a:buChar char="•"/>
            </a:pPr>
            <a:r>
              <a:rPr lang="en-US" sz="21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Agricultura de Baixo Carbono (ABC)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Produção de base agroecológica e sistemas orgânicos de produção agrícola ou pecuária</a:t>
            </a:r>
          </a:p>
          <a:p>
            <a:pPr marL="453390" lvl="1" indent="-226695" algn="l">
              <a:lnSpc>
                <a:spcPts val="4914"/>
              </a:lnSpc>
              <a:buFont typeface="Arial"/>
              <a:buChar char="•"/>
            </a:pPr>
            <a:r>
              <a:rPr lang="en-US" sz="21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Controle e prevenção da poluição e da degradação ambiental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30519"/>
            <a:ext cx="1925320" cy="690583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7738494" y="1736544"/>
            <a:ext cx="7903024" cy="89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</a:pPr>
            <a:r>
              <a:rPr lang="en-US" sz="6999" b="1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Verde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7727921" y="841659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1000" y="3810000"/>
            <a:ext cx="4572000" cy="2667000"/>
            <a:chOff x="0" y="0"/>
            <a:chExt cx="1204148" cy="702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4148" cy="702420"/>
            </a:xfrm>
            <a:custGeom>
              <a:avLst/>
              <a:gdLst/>
              <a:ahLst/>
              <a:cxnLst/>
              <a:rect l="l" t="t" r="r" b="b"/>
              <a:pathLst>
                <a:path w="1204148" h="702420">
                  <a:moveTo>
                    <a:pt x="169333" y="0"/>
                  </a:moveTo>
                  <a:lnTo>
                    <a:pt x="1034815" y="0"/>
                  </a:lnTo>
                  <a:cubicBezTo>
                    <a:pt x="1079725" y="0"/>
                    <a:pt x="1122795" y="17840"/>
                    <a:pt x="1154552" y="49597"/>
                  </a:cubicBezTo>
                  <a:cubicBezTo>
                    <a:pt x="1186308" y="81353"/>
                    <a:pt x="1204148" y="124423"/>
                    <a:pt x="1204148" y="169333"/>
                  </a:cubicBezTo>
                  <a:lnTo>
                    <a:pt x="1204148" y="533086"/>
                  </a:lnTo>
                  <a:cubicBezTo>
                    <a:pt x="1204148" y="577996"/>
                    <a:pt x="1186308" y="621067"/>
                    <a:pt x="1154552" y="652823"/>
                  </a:cubicBezTo>
                  <a:cubicBezTo>
                    <a:pt x="1122795" y="684579"/>
                    <a:pt x="1079725" y="702420"/>
                    <a:pt x="1034815" y="702420"/>
                  </a:cubicBezTo>
                  <a:lnTo>
                    <a:pt x="169333" y="702420"/>
                  </a:lnTo>
                  <a:cubicBezTo>
                    <a:pt x="124423" y="702420"/>
                    <a:pt x="81353" y="684579"/>
                    <a:pt x="49597" y="652823"/>
                  </a:cubicBezTo>
                  <a:cubicBezTo>
                    <a:pt x="17840" y="621067"/>
                    <a:pt x="0" y="577996"/>
                    <a:pt x="0" y="533086"/>
                  </a:cubicBezTo>
                  <a:lnTo>
                    <a:pt x="0" y="169333"/>
                  </a:lnTo>
                  <a:cubicBezTo>
                    <a:pt x="0" y="124423"/>
                    <a:pt x="17840" y="81353"/>
                    <a:pt x="49597" y="49597"/>
                  </a:cubicBezTo>
                  <a:cubicBezTo>
                    <a:pt x="81353" y="17840"/>
                    <a:pt x="124423" y="0"/>
                    <a:pt x="169333" y="0"/>
                  </a:cubicBezTo>
                  <a:close/>
                </a:path>
              </a:pathLst>
            </a:custGeom>
            <a:solidFill>
              <a:srgbClr val="18502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04148" cy="72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01000" y="6667500"/>
            <a:ext cx="4572000" cy="2667000"/>
            <a:chOff x="0" y="0"/>
            <a:chExt cx="1204148" cy="702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4148" cy="702420"/>
            </a:xfrm>
            <a:custGeom>
              <a:avLst/>
              <a:gdLst/>
              <a:ahLst/>
              <a:cxnLst/>
              <a:rect l="l" t="t" r="r" b="b"/>
              <a:pathLst>
                <a:path w="1204148" h="702420">
                  <a:moveTo>
                    <a:pt x="169333" y="0"/>
                  </a:moveTo>
                  <a:lnTo>
                    <a:pt x="1034815" y="0"/>
                  </a:lnTo>
                  <a:cubicBezTo>
                    <a:pt x="1079725" y="0"/>
                    <a:pt x="1122795" y="17840"/>
                    <a:pt x="1154552" y="49597"/>
                  </a:cubicBezTo>
                  <a:cubicBezTo>
                    <a:pt x="1186308" y="81353"/>
                    <a:pt x="1204148" y="124423"/>
                    <a:pt x="1204148" y="169333"/>
                  </a:cubicBezTo>
                  <a:lnTo>
                    <a:pt x="1204148" y="533086"/>
                  </a:lnTo>
                  <a:cubicBezTo>
                    <a:pt x="1204148" y="577996"/>
                    <a:pt x="1186308" y="621067"/>
                    <a:pt x="1154552" y="652823"/>
                  </a:cubicBezTo>
                  <a:cubicBezTo>
                    <a:pt x="1122795" y="684579"/>
                    <a:pt x="1079725" y="702420"/>
                    <a:pt x="1034815" y="702420"/>
                  </a:cubicBezTo>
                  <a:lnTo>
                    <a:pt x="169333" y="702420"/>
                  </a:lnTo>
                  <a:cubicBezTo>
                    <a:pt x="124423" y="702420"/>
                    <a:pt x="81353" y="684579"/>
                    <a:pt x="49597" y="652823"/>
                  </a:cubicBezTo>
                  <a:cubicBezTo>
                    <a:pt x="17840" y="621067"/>
                    <a:pt x="0" y="577996"/>
                    <a:pt x="0" y="533086"/>
                  </a:cubicBezTo>
                  <a:lnTo>
                    <a:pt x="0" y="169333"/>
                  </a:lnTo>
                  <a:cubicBezTo>
                    <a:pt x="0" y="124423"/>
                    <a:pt x="17840" y="81353"/>
                    <a:pt x="49597" y="49597"/>
                  </a:cubicBezTo>
                  <a:cubicBezTo>
                    <a:pt x="81353" y="17840"/>
                    <a:pt x="124423" y="0"/>
                    <a:pt x="169333" y="0"/>
                  </a:cubicBezTo>
                  <a:close/>
                </a:path>
              </a:pathLst>
            </a:custGeom>
            <a:solidFill>
              <a:srgbClr val="18502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204148" cy="72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20650" y="952500"/>
            <a:ext cx="4572000" cy="2667000"/>
            <a:chOff x="0" y="0"/>
            <a:chExt cx="1204148" cy="702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4148" cy="702420"/>
            </a:xfrm>
            <a:custGeom>
              <a:avLst/>
              <a:gdLst/>
              <a:ahLst/>
              <a:cxnLst/>
              <a:rect l="l" t="t" r="r" b="b"/>
              <a:pathLst>
                <a:path w="1204148" h="702420">
                  <a:moveTo>
                    <a:pt x="169333" y="0"/>
                  </a:moveTo>
                  <a:lnTo>
                    <a:pt x="1034815" y="0"/>
                  </a:lnTo>
                  <a:cubicBezTo>
                    <a:pt x="1079725" y="0"/>
                    <a:pt x="1122795" y="17840"/>
                    <a:pt x="1154552" y="49597"/>
                  </a:cubicBezTo>
                  <a:cubicBezTo>
                    <a:pt x="1186308" y="81353"/>
                    <a:pt x="1204148" y="124423"/>
                    <a:pt x="1204148" y="169333"/>
                  </a:cubicBezTo>
                  <a:lnTo>
                    <a:pt x="1204148" y="533086"/>
                  </a:lnTo>
                  <a:cubicBezTo>
                    <a:pt x="1204148" y="577996"/>
                    <a:pt x="1186308" y="621067"/>
                    <a:pt x="1154552" y="652823"/>
                  </a:cubicBezTo>
                  <a:cubicBezTo>
                    <a:pt x="1122795" y="684579"/>
                    <a:pt x="1079725" y="702420"/>
                    <a:pt x="1034815" y="702420"/>
                  </a:cubicBezTo>
                  <a:lnTo>
                    <a:pt x="169333" y="702420"/>
                  </a:lnTo>
                  <a:cubicBezTo>
                    <a:pt x="124423" y="702420"/>
                    <a:pt x="81353" y="684579"/>
                    <a:pt x="49597" y="652823"/>
                  </a:cubicBezTo>
                  <a:cubicBezTo>
                    <a:pt x="17840" y="621067"/>
                    <a:pt x="0" y="577996"/>
                    <a:pt x="0" y="533086"/>
                  </a:cubicBezTo>
                  <a:lnTo>
                    <a:pt x="0" y="169333"/>
                  </a:lnTo>
                  <a:cubicBezTo>
                    <a:pt x="0" y="124423"/>
                    <a:pt x="17840" y="81353"/>
                    <a:pt x="49597" y="49597"/>
                  </a:cubicBezTo>
                  <a:cubicBezTo>
                    <a:pt x="81353" y="17840"/>
                    <a:pt x="124423" y="0"/>
                    <a:pt x="169333" y="0"/>
                  </a:cubicBezTo>
                  <a:close/>
                </a:path>
              </a:pathLst>
            </a:custGeom>
            <a:solidFill>
              <a:srgbClr val="18502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204148" cy="72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20650" y="3810000"/>
            <a:ext cx="4572000" cy="2667000"/>
            <a:chOff x="0" y="0"/>
            <a:chExt cx="1204148" cy="702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4148" cy="702420"/>
            </a:xfrm>
            <a:custGeom>
              <a:avLst/>
              <a:gdLst/>
              <a:ahLst/>
              <a:cxnLst/>
              <a:rect l="l" t="t" r="r" b="b"/>
              <a:pathLst>
                <a:path w="1204148" h="702420">
                  <a:moveTo>
                    <a:pt x="169333" y="0"/>
                  </a:moveTo>
                  <a:lnTo>
                    <a:pt x="1034815" y="0"/>
                  </a:lnTo>
                  <a:cubicBezTo>
                    <a:pt x="1079725" y="0"/>
                    <a:pt x="1122795" y="17840"/>
                    <a:pt x="1154552" y="49597"/>
                  </a:cubicBezTo>
                  <a:cubicBezTo>
                    <a:pt x="1186308" y="81353"/>
                    <a:pt x="1204148" y="124423"/>
                    <a:pt x="1204148" y="169333"/>
                  </a:cubicBezTo>
                  <a:lnTo>
                    <a:pt x="1204148" y="533086"/>
                  </a:lnTo>
                  <a:cubicBezTo>
                    <a:pt x="1204148" y="577996"/>
                    <a:pt x="1186308" y="621067"/>
                    <a:pt x="1154552" y="652823"/>
                  </a:cubicBezTo>
                  <a:cubicBezTo>
                    <a:pt x="1122795" y="684579"/>
                    <a:pt x="1079725" y="702420"/>
                    <a:pt x="1034815" y="702420"/>
                  </a:cubicBezTo>
                  <a:lnTo>
                    <a:pt x="169333" y="702420"/>
                  </a:lnTo>
                  <a:cubicBezTo>
                    <a:pt x="124423" y="702420"/>
                    <a:pt x="81353" y="684579"/>
                    <a:pt x="49597" y="652823"/>
                  </a:cubicBezTo>
                  <a:cubicBezTo>
                    <a:pt x="17840" y="621067"/>
                    <a:pt x="0" y="577996"/>
                    <a:pt x="0" y="533086"/>
                  </a:cubicBezTo>
                  <a:lnTo>
                    <a:pt x="0" y="169333"/>
                  </a:lnTo>
                  <a:cubicBezTo>
                    <a:pt x="0" y="124423"/>
                    <a:pt x="17840" y="81353"/>
                    <a:pt x="49597" y="49597"/>
                  </a:cubicBezTo>
                  <a:cubicBezTo>
                    <a:pt x="81353" y="17840"/>
                    <a:pt x="124423" y="0"/>
                    <a:pt x="169333" y="0"/>
                  </a:cubicBezTo>
                  <a:close/>
                </a:path>
              </a:pathLst>
            </a:custGeom>
            <a:solidFill>
              <a:srgbClr val="2270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204148" cy="72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01040" y="4482281"/>
            <a:ext cx="7014210" cy="159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 </a:t>
            </a:r>
            <a:r>
              <a:rPr lang="en-US" sz="6483" b="1" u="none" strike="noStrike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Agricultura</a:t>
            </a:r>
          </a:p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u="none" strike="noStrike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de Baixo Carbono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1040" y="6647396"/>
            <a:ext cx="6728460" cy="223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0"/>
              </a:lnSpc>
              <a:spcBef>
                <a:spcPct val="0"/>
              </a:spcBef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Investimentos agropecuários para implantação, ampliação, diversificação e modernização de empreendimentos relacionados ao desenvolvimento de atividades sustentáveis no âmbito da Agricultura de Baixo Carbono (ABC)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001000" y="952500"/>
            <a:ext cx="4572000" cy="2667000"/>
            <a:chOff x="0" y="0"/>
            <a:chExt cx="1204148" cy="7024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4148" cy="702420"/>
            </a:xfrm>
            <a:custGeom>
              <a:avLst/>
              <a:gdLst/>
              <a:ahLst/>
              <a:cxnLst/>
              <a:rect l="l" t="t" r="r" b="b"/>
              <a:pathLst>
                <a:path w="1204148" h="702420">
                  <a:moveTo>
                    <a:pt x="169333" y="0"/>
                  </a:moveTo>
                  <a:lnTo>
                    <a:pt x="1034815" y="0"/>
                  </a:lnTo>
                  <a:cubicBezTo>
                    <a:pt x="1079725" y="0"/>
                    <a:pt x="1122795" y="17840"/>
                    <a:pt x="1154552" y="49597"/>
                  </a:cubicBezTo>
                  <a:cubicBezTo>
                    <a:pt x="1186308" y="81353"/>
                    <a:pt x="1204148" y="124423"/>
                    <a:pt x="1204148" y="169333"/>
                  </a:cubicBezTo>
                  <a:lnTo>
                    <a:pt x="1204148" y="533086"/>
                  </a:lnTo>
                  <a:cubicBezTo>
                    <a:pt x="1204148" y="577996"/>
                    <a:pt x="1186308" y="621067"/>
                    <a:pt x="1154552" y="652823"/>
                  </a:cubicBezTo>
                  <a:cubicBezTo>
                    <a:pt x="1122795" y="684579"/>
                    <a:pt x="1079725" y="702420"/>
                    <a:pt x="1034815" y="702420"/>
                  </a:cubicBezTo>
                  <a:lnTo>
                    <a:pt x="169333" y="702420"/>
                  </a:lnTo>
                  <a:cubicBezTo>
                    <a:pt x="124423" y="702420"/>
                    <a:pt x="81353" y="684579"/>
                    <a:pt x="49597" y="652823"/>
                  </a:cubicBezTo>
                  <a:cubicBezTo>
                    <a:pt x="17840" y="621067"/>
                    <a:pt x="0" y="577996"/>
                    <a:pt x="0" y="533086"/>
                  </a:cubicBezTo>
                  <a:lnTo>
                    <a:pt x="0" y="169333"/>
                  </a:lnTo>
                  <a:cubicBezTo>
                    <a:pt x="0" y="124423"/>
                    <a:pt x="17840" y="81353"/>
                    <a:pt x="49597" y="49597"/>
                  </a:cubicBezTo>
                  <a:cubicBezTo>
                    <a:pt x="81353" y="17840"/>
                    <a:pt x="124423" y="0"/>
                    <a:pt x="169333" y="0"/>
                  </a:cubicBezTo>
                  <a:close/>
                </a:path>
              </a:pathLst>
            </a:custGeom>
            <a:solidFill>
              <a:srgbClr val="2270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204148" cy="72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858750" y="6606540"/>
            <a:ext cx="4572000" cy="2667000"/>
            <a:chOff x="0" y="0"/>
            <a:chExt cx="1204148" cy="7024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4148" cy="702420"/>
            </a:xfrm>
            <a:custGeom>
              <a:avLst/>
              <a:gdLst/>
              <a:ahLst/>
              <a:cxnLst/>
              <a:rect l="l" t="t" r="r" b="b"/>
              <a:pathLst>
                <a:path w="1204148" h="702420">
                  <a:moveTo>
                    <a:pt x="169333" y="0"/>
                  </a:moveTo>
                  <a:lnTo>
                    <a:pt x="1034815" y="0"/>
                  </a:lnTo>
                  <a:cubicBezTo>
                    <a:pt x="1079725" y="0"/>
                    <a:pt x="1122795" y="17840"/>
                    <a:pt x="1154552" y="49597"/>
                  </a:cubicBezTo>
                  <a:cubicBezTo>
                    <a:pt x="1186308" y="81353"/>
                    <a:pt x="1204148" y="124423"/>
                    <a:pt x="1204148" y="169333"/>
                  </a:cubicBezTo>
                  <a:lnTo>
                    <a:pt x="1204148" y="533086"/>
                  </a:lnTo>
                  <a:cubicBezTo>
                    <a:pt x="1204148" y="577996"/>
                    <a:pt x="1186308" y="621067"/>
                    <a:pt x="1154552" y="652823"/>
                  </a:cubicBezTo>
                  <a:cubicBezTo>
                    <a:pt x="1122795" y="684579"/>
                    <a:pt x="1079725" y="702420"/>
                    <a:pt x="1034815" y="702420"/>
                  </a:cubicBezTo>
                  <a:lnTo>
                    <a:pt x="169333" y="702420"/>
                  </a:lnTo>
                  <a:cubicBezTo>
                    <a:pt x="124423" y="702420"/>
                    <a:pt x="81353" y="684579"/>
                    <a:pt x="49597" y="652823"/>
                  </a:cubicBezTo>
                  <a:cubicBezTo>
                    <a:pt x="17840" y="621067"/>
                    <a:pt x="0" y="577996"/>
                    <a:pt x="0" y="533086"/>
                  </a:cubicBezTo>
                  <a:lnTo>
                    <a:pt x="0" y="169333"/>
                  </a:lnTo>
                  <a:cubicBezTo>
                    <a:pt x="0" y="124423"/>
                    <a:pt x="17840" y="81353"/>
                    <a:pt x="49597" y="49597"/>
                  </a:cubicBezTo>
                  <a:cubicBezTo>
                    <a:pt x="81353" y="17840"/>
                    <a:pt x="124423" y="0"/>
                    <a:pt x="169333" y="0"/>
                  </a:cubicBezTo>
                  <a:close/>
                </a:path>
              </a:pathLst>
            </a:custGeom>
            <a:solidFill>
              <a:srgbClr val="18502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204148" cy="72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627283" y="1768343"/>
            <a:ext cx="3315625" cy="87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spc="-2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Recuperação de pastagens degradadas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33809" y="4374902"/>
            <a:ext cx="3706383" cy="152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9"/>
              </a:lnSpc>
              <a:spcBef>
                <a:spcPct val="0"/>
              </a:spcBef>
            </a:pPr>
            <a:r>
              <a:rPr lang="en-US" sz="2164" spc="-2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Sistema d</a:t>
            </a:r>
            <a:r>
              <a:rPr lang="en-US" sz="2164" u="none" strike="noStrike" spc="-2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 integração Lavoura-Pecuária, Lavoura-Floresta, Pecuária-Floresta ou Lavoura-Pecuária-Floresta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22661" y="7318276"/>
            <a:ext cx="2924867" cy="130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spc="-2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Sistema Agroflorestais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spc="-2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(SAFs)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82316" y="1616343"/>
            <a:ext cx="2924867" cy="130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spc="-2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Sistemas de agropecuária regenerativa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82316" y="4485315"/>
            <a:ext cx="2924867" cy="130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spc="-2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Sistema Plantio Direto na palha (SPD)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87425" y="7537384"/>
            <a:ext cx="2924867" cy="87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spc="-24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Plano de Manejo Florestal Sustentável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80170"/>
            <a:ext cx="2184657" cy="7848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1040" y="3667125"/>
            <a:ext cx="5536581" cy="42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0"/>
              </a:lnSpc>
              <a:spcBef>
                <a:spcPct val="0"/>
              </a:spcBef>
            </a:pPr>
            <a:r>
              <a:rPr lang="en-US" sz="3100" dirty="0">
                <a:solidFill>
                  <a:srgbClr val="002E24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Programas de Crédito</a:t>
            </a:r>
          </a:p>
        </p:txBody>
      </p:sp>
      <p:sp>
        <p:nvSpPr>
          <p:cNvPr id="30" name="Espaço Reservado para Rodapé 29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71630"/>
            <a:chOff x="0" y="0"/>
            <a:chExt cx="4816593" cy="11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1376"/>
            </a:xfrm>
            <a:custGeom>
              <a:avLst/>
              <a:gdLst/>
              <a:ahLst/>
              <a:cxnLst/>
              <a:rect l="l" t="t" r="r" b="b"/>
              <a:pathLst>
                <a:path w="4816592" h="1151376">
                  <a:moveTo>
                    <a:pt x="0" y="0"/>
                  </a:moveTo>
                  <a:lnTo>
                    <a:pt x="4816592" y="0"/>
                  </a:lnTo>
                  <a:lnTo>
                    <a:pt x="4816592" y="1151376"/>
                  </a:lnTo>
                  <a:lnTo>
                    <a:pt x="0" y="1151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816593" cy="128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371630"/>
          </a:xfrm>
          <a:custGeom>
            <a:avLst/>
            <a:gdLst/>
            <a:ahLst/>
            <a:cxnLst/>
            <a:rect l="l" t="t" r="r" b="b"/>
            <a:pathLst>
              <a:path w="18288000" h="4371630">
                <a:moveTo>
                  <a:pt x="0" y="0"/>
                </a:moveTo>
                <a:lnTo>
                  <a:pt x="18288000" y="0"/>
                </a:lnTo>
                <a:lnTo>
                  <a:pt x="18288000" y="4371630"/>
                </a:lnTo>
                <a:lnTo>
                  <a:pt x="0" y="437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65245" b="-76341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TextBox 9"/>
          <p:cNvSpPr txBox="1"/>
          <p:nvPr/>
        </p:nvSpPr>
        <p:spPr>
          <a:xfrm>
            <a:off x="1028700" y="554874"/>
            <a:ext cx="10258930" cy="82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Linhas de Financiamento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951" y="1300255"/>
            <a:ext cx="4808098" cy="4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  <a:spcBef>
                <a:spcPct val="0"/>
              </a:spcBef>
            </a:pPr>
            <a:r>
              <a:rPr lang="en-US" sz="3341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Plano Safra 2025/2026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970" y="687364"/>
            <a:ext cx="1925320" cy="690583"/>
          </a:xfrm>
          <a:prstGeom prst="rect">
            <a:avLst/>
          </a:prstGeom>
        </p:spPr>
      </p:pic>
      <p:graphicFrame>
        <p:nvGraphicFramePr>
          <p:cNvPr id="27" name="Tabe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87677"/>
              </p:ext>
            </p:extLst>
          </p:nvPr>
        </p:nvGraphicFramePr>
        <p:xfrm>
          <a:off x="457200" y="2324101"/>
          <a:ext cx="16563090" cy="723899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1596656963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206536399"/>
                    </a:ext>
                  </a:extLst>
                </a:gridCol>
                <a:gridCol w="3374184">
                  <a:extLst>
                    <a:ext uri="{9D8B030D-6E8A-4147-A177-3AD203B41FA5}">
                      <a16:colId xmlns:a16="http://schemas.microsoft.com/office/drawing/2014/main" val="507884844"/>
                    </a:ext>
                  </a:extLst>
                </a:gridCol>
                <a:gridCol w="3791766">
                  <a:extLst>
                    <a:ext uri="{9D8B030D-6E8A-4147-A177-3AD203B41FA5}">
                      <a16:colId xmlns:a16="http://schemas.microsoft.com/office/drawing/2014/main" val="2778687940"/>
                    </a:ext>
                  </a:extLst>
                </a:gridCol>
                <a:gridCol w="3148740">
                  <a:extLst>
                    <a:ext uri="{9D8B030D-6E8A-4147-A177-3AD203B41FA5}">
                      <a16:colId xmlns:a16="http://schemas.microsoft.com/office/drawing/2014/main" val="1906643072"/>
                    </a:ext>
                  </a:extLst>
                </a:gridCol>
              </a:tblGrid>
              <a:tr h="4610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rebuchet MS" panose="020B0603020202020204" pitchFamily="34" charset="0"/>
                        </a:rPr>
                        <a:t>Modalidade</a:t>
                      </a:r>
                      <a:endParaRPr lang="pt-BR" sz="16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rebuchet MS" panose="020B0603020202020204" pitchFamily="34" charset="0"/>
                        </a:rPr>
                        <a:t>Prazo</a:t>
                      </a:r>
                      <a:endParaRPr lang="pt-BR" sz="16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rebuchet MS" panose="020B0603020202020204" pitchFamily="34" charset="0"/>
                        </a:rPr>
                        <a:t>Itens Financiáveis</a:t>
                      </a:r>
                      <a:endParaRPr lang="pt-BR" sz="16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rebuchet MS" panose="020B0603020202020204" pitchFamily="34" charset="0"/>
                        </a:rPr>
                        <a:t>Limites</a:t>
                      </a:r>
                      <a:endParaRPr lang="pt-BR" sz="16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rebuchet MS" panose="020B0603020202020204" pitchFamily="34" charset="0"/>
                        </a:rPr>
                        <a:t>Taxas*</a:t>
                      </a:r>
                      <a:endParaRPr lang="pt-BR" sz="16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194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77980"/>
                  </a:ext>
                </a:extLst>
              </a:tr>
              <a:tr h="1237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Programa de Apoio ao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Desenvolvimento Rural do Nordeste  - FNE RURAL 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(MB 1101-03-01)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Varia até 12 anos com até 4 anos de carência, para Investimentos Fixos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Todos os bens e serviços necessários à viabilização do projeto, exceto os itens restritos pela fonte FNE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Juros a partir de 8,30%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a.a. com bônus, podendo ser pré ou pós fixados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941907"/>
                  </a:ext>
                </a:extLst>
              </a:tr>
              <a:tr h="1237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Programa de Financiamento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 à Agropecuária Irrigada –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 FNE IRRIGAÇÃO 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(MB 1101-03-03)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Varia até 15 anos com até 4 anos de carência, para Investimentos Fixos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Todos os bens e serviços necessários à viabilização do projeto de irrigação e drenagem, exceto os itens restritos pela fonte FNE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Juros a partir de 8,30% a.a. com bônus, podendo ser pré ou pós fixados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828667"/>
                  </a:ext>
                </a:extLst>
              </a:tr>
              <a:tr h="1323340">
                <a:tc>
                  <a:txBody>
                    <a:bodyPr/>
                    <a:lstStyle/>
                    <a:p>
                      <a:pPr marL="13970" indent="63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Programa de Apoio ao Desenvolvimento </a:t>
                      </a:r>
                    </a:p>
                    <a:p>
                      <a:pPr marL="13970" indent="63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da Aquicultura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e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Pesca</a:t>
                      </a:r>
                      <a:r>
                        <a:rPr lang="pt-PT" sz="1400" spc="20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–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3970" indent="63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FNE </a:t>
                      </a:r>
                      <a:r>
                        <a:rPr lang="pt-PT" sz="1400" spc="-10" dirty="0">
                          <a:effectLst/>
                          <a:latin typeface="Trebuchet MS" panose="020B0603020202020204" pitchFamily="34" charset="0"/>
                        </a:rPr>
                        <a:t>AQUIPESCA 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3970" indent="63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(MB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1101-03-</a:t>
                      </a:r>
                      <a:r>
                        <a:rPr lang="pt-PT" sz="1400" spc="-25" dirty="0">
                          <a:effectLst/>
                          <a:latin typeface="Trebuchet MS" panose="020B0603020202020204" pitchFamily="34" charset="0"/>
                        </a:rPr>
                        <a:t>11)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Varia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até</a:t>
                      </a:r>
                      <a:r>
                        <a:rPr lang="pt-PT" sz="1400" spc="-3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  <a:r>
                        <a:rPr lang="pt-PT" sz="1400" spc="-3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anos</a:t>
                      </a:r>
                      <a:r>
                        <a:rPr lang="pt-PT" sz="1400" spc="-2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com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até</a:t>
                      </a:r>
                      <a:r>
                        <a:rPr lang="pt-PT" sz="1400" spc="-2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4 anos de carência, para Investimentos Fixos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Projetos destinados à produção de insumos, beneficiamento, preparação, comercialização e armazenamento da produção, exceto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os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itens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restritos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pela</a:t>
                      </a:r>
                      <a:r>
                        <a:rPr lang="pt-PT" sz="1400" spc="-3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fonte </a:t>
                      </a:r>
                      <a:r>
                        <a:rPr lang="pt-PT" sz="1400" spc="-20" dirty="0">
                          <a:effectLst/>
                          <a:latin typeface="Trebuchet MS" panose="020B0603020202020204" pitchFamily="34" charset="0"/>
                        </a:rPr>
                        <a:t>FNE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Varia de 50% a 100% do financiamento,</a:t>
                      </a:r>
                      <a:r>
                        <a:rPr lang="pt-PT" sz="1400" spc="-5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de</a:t>
                      </a:r>
                      <a:r>
                        <a:rPr lang="pt-PT" sz="1400" spc="-6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acordo</a:t>
                      </a:r>
                      <a:r>
                        <a:rPr lang="pt-PT" sz="1400" spc="-7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com o Porte e a classificação do Município na PNDR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Juros a partir de 8,30% a.a. com bônus,</a:t>
                      </a:r>
                      <a:r>
                        <a:rPr lang="pt-PT" sz="1400" spc="-85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podendo</a:t>
                      </a:r>
                      <a:r>
                        <a:rPr lang="pt-PT" sz="1400" spc="-85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ser pré ou pós fixados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03829"/>
                  </a:ext>
                </a:extLst>
              </a:tr>
              <a:tr h="1237681">
                <a:tc>
                  <a:txBody>
                    <a:bodyPr/>
                    <a:lstStyle/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Programa de Financiamento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 à Sustentabilidade Ambiental – 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FNE VERDE </a:t>
                      </a:r>
                      <a:endParaRPr lang="pt-BR" sz="14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(MB 1101-03-48)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Varia até 12 anos com até 4 anos de carência, para Investimentos Fixos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Investimento rural e implantação, modernização, reforma, relocalização ou ampliação de empreendimentos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Juros a partir de 8,30% a.a. com bônus, podendo ser pré ou pós fixados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939968"/>
                  </a:ext>
                </a:extLst>
              </a:tr>
              <a:tr h="1741610">
                <a:tc>
                  <a:txBody>
                    <a:bodyPr/>
                    <a:lstStyle/>
                    <a:p>
                      <a:pPr marL="403860" marR="424180" indent="-190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Programa de Financiamento</a:t>
                      </a:r>
                      <a:r>
                        <a:rPr lang="pt-PT" sz="1400" spc="-8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à Inovação -</a:t>
                      </a:r>
                      <a:r>
                        <a:rPr lang="pt-PT" sz="1400" spc="20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FNE </a:t>
                      </a:r>
                      <a:r>
                        <a:rPr lang="pt-PT" sz="1400" spc="-10" dirty="0">
                          <a:effectLst/>
                          <a:latin typeface="Trebuchet MS" panose="020B0603020202020204" pitchFamily="34" charset="0"/>
                        </a:rPr>
                        <a:t>INOVAÇÃO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(MB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1101-03-</a:t>
                      </a:r>
                      <a:r>
                        <a:rPr lang="pt-PT" sz="1400" spc="-25" dirty="0">
                          <a:effectLst/>
                          <a:latin typeface="Trebuchet MS" panose="020B0603020202020204" pitchFamily="34" charset="0"/>
                        </a:rPr>
                        <a:t>49)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351790" marR="210185"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Até</a:t>
                      </a:r>
                      <a:r>
                        <a:rPr lang="pt-PT" sz="1400" spc="-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  <a:r>
                        <a:rPr lang="pt-PT" sz="1400" spc="-1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anos</a:t>
                      </a:r>
                      <a:r>
                        <a:rPr lang="pt-PT" sz="1400" spc="-1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spc="-25" dirty="0">
                          <a:effectLst/>
                          <a:latin typeface="Trebuchet MS" panose="020B0603020202020204" pitchFamily="34" charset="0"/>
                        </a:rPr>
                        <a:t>com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até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  <a:r>
                        <a:rPr lang="pt-PT" sz="1400" spc="-2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anos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de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carência,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para Investimentos Fixos e misto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Bens e serviços que viabilizem inovações em produtos, serviços, processos,</a:t>
                      </a:r>
                      <a:r>
                        <a:rPr lang="pt-PT" sz="1400" spc="-8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métodos</a:t>
                      </a:r>
                      <a:r>
                        <a:rPr lang="pt-PT" sz="1400" spc="-55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organizacionais</a:t>
                      </a:r>
                      <a:r>
                        <a:rPr lang="pt-PT" sz="1400" spc="-65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</a:rPr>
                        <a:t>e de marketing nos empreendimentos, exceto os itens restritos pela fonte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</a:rPr>
                        <a:t>FNE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Varia de 50% a 100% do financiamento,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de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acordo</a:t>
                      </a:r>
                      <a:r>
                        <a:rPr lang="pt-PT" sz="1400" spc="-5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com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o Porte e a classificação do Município na PNDR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Juros de 8,20% a.a. com bônus,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podendo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ser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pré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</a:rPr>
                        <a:t>ou pós fixados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53167" marR="53167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409420"/>
                  </a:ext>
                </a:extLst>
              </a:tr>
            </a:tbl>
          </a:graphicData>
        </a:graphic>
      </p:graphicFrame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71630"/>
            <a:chOff x="0" y="0"/>
            <a:chExt cx="4816593" cy="11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1376"/>
            </a:xfrm>
            <a:custGeom>
              <a:avLst/>
              <a:gdLst/>
              <a:ahLst/>
              <a:cxnLst/>
              <a:rect l="l" t="t" r="r" b="b"/>
              <a:pathLst>
                <a:path w="4816592" h="1151376">
                  <a:moveTo>
                    <a:pt x="0" y="0"/>
                  </a:moveTo>
                  <a:lnTo>
                    <a:pt x="4816592" y="0"/>
                  </a:lnTo>
                  <a:lnTo>
                    <a:pt x="4816592" y="1151376"/>
                  </a:lnTo>
                  <a:lnTo>
                    <a:pt x="0" y="1151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816593" cy="128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371630"/>
          </a:xfrm>
          <a:custGeom>
            <a:avLst/>
            <a:gdLst/>
            <a:ahLst/>
            <a:cxnLst/>
            <a:rect l="l" t="t" r="r" b="b"/>
            <a:pathLst>
              <a:path w="18288000" h="4371630">
                <a:moveTo>
                  <a:pt x="0" y="0"/>
                </a:moveTo>
                <a:lnTo>
                  <a:pt x="18288000" y="0"/>
                </a:lnTo>
                <a:lnTo>
                  <a:pt x="18288000" y="4371630"/>
                </a:lnTo>
                <a:lnTo>
                  <a:pt x="0" y="437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65245" b="-76341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3" name="TextBox 9"/>
          <p:cNvSpPr txBox="1"/>
          <p:nvPr/>
        </p:nvSpPr>
        <p:spPr>
          <a:xfrm>
            <a:off x="1028700" y="554874"/>
            <a:ext cx="10258930" cy="82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Linhas de Financiamento</a:t>
            </a:r>
          </a:p>
        </p:txBody>
      </p:sp>
      <p:sp>
        <p:nvSpPr>
          <p:cNvPr id="94" name="TextBox 16"/>
          <p:cNvSpPr txBox="1"/>
          <p:nvPr/>
        </p:nvSpPr>
        <p:spPr>
          <a:xfrm>
            <a:off x="1004951" y="1300255"/>
            <a:ext cx="4808098" cy="4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  <a:spcBef>
                <a:spcPct val="0"/>
              </a:spcBef>
            </a:pPr>
            <a:r>
              <a:rPr lang="en-US" sz="3341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Plano Safra 2025/2026</a:t>
            </a:r>
          </a:p>
        </p:txBody>
      </p:sp>
      <p:pic>
        <p:nvPicPr>
          <p:cNvPr id="95" name="Imagem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970" y="687364"/>
            <a:ext cx="1925320" cy="690583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23018"/>
              </p:ext>
            </p:extLst>
          </p:nvPr>
        </p:nvGraphicFramePr>
        <p:xfrm>
          <a:off x="457200" y="2371012"/>
          <a:ext cx="16563090" cy="719070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49723178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296700793"/>
                    </a:ext>
                  </a:extLst>
                </a:gridCol>
                <a:gridCol w="3786182">
                  <a:extLst>
                    <a:ext uri="{9D8B030D-6E8A-4147-A177-3AD203B41FA5}">
                      <a16:colId xmlns:a16="http://schemas.microsoft.com/office/drawing/2014/main" val="2797576082"/>
                    </a:ext>
                  </a:extLst>
                </a:gridCol>
                <a:gridCol w="3774829">
                  <a:extLst>
                    <a:ext uri="{9D8B030D-6E8A-4147-A177-3AD203B41FA5}">
                      <a16:colId xmlns:a16="http://schemas.microsoft.com/office/drawing/2014/main" val="1234328126"/>
                    </a:ext>
                  </a:extLst>
                </a:gridCol>
                <a:gridCol w="3134679">
                  <a:extLst>
                    <a:ext uri="{9D8B030D-6E8A-4147-A177-3AD203B41FA5}">
                      <a16:colId xmlns:a16="http://schemas.microsoft.com/office/drawing/2014/main" val="964640895"/>
                    </a:ext>
                  </a:extLst>
                </a:gridCol>
              </a:tblGrid>
              <a:tr h="513036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Modalidade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Prazo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Itens Financiáveis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Limites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Taxas*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23196"/>
                  </a:ext>
                </a:extLst>
              </a:tr>
              <a:tr h="1650098">
                <a:tc>
                  <a:txBody>
                    <a:bodyPr/>
                    <a:lstStyle/>
                    <a:p>
                      <a:pPr marL="0" marR="6477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FNE SOL</a:t>
                      </a:r>
                      <a:endParaRPr lang="pt-BR" sz="1400" kern="12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(MB 1101-03-50)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Até 24 anos com 12 meses de carência, no caso de projetos voltados à locação de sistemas de micro e mini geração distribuída de energia elétrica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Sistemas para micro e minigeração distribuída de energia por fontes renováveis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Juros a partir de 8,20%</a:t>
                      </a:r>
                      <a:endParaRPr lang="pt-BR" sz="1400" kern="12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a.a. com bônus, podendo ser pré ou pós fixados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7861"/>
                  </a:ext>
                </a:extLst>
              </a:tr>
              <a:tr h="1421848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Programa de Financiamento à Agricultura de Baixo Carbono (MB)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Varia até 12 anos com até 4 anos de carência, para Investimentos Fixos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Investimento agropecuários relacionados ao desenvolvimento de atividades sustentáveis no âmbito da Agricultura de Baixo Carbono (ABC)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Juros a partir de 8,20%</a:t>
                      </a:r>
                      <a:endParaRPr lang="pt-BR" sz="1400" kern="12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a.a. com bônus, podendo ser pré ou pós fixados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71218"/>
                  </a:ext>
                </a:extLst>
              </a:tr>
              <a:tr h="1264610">
                <a:tc>
                  <a:txBody>
                    <a:bodyPr/>
                    <a:lstStyle/>
                    <a:p>
                      <a:pPr marL="0" marR="241935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Programa de Financiamento à Inovação - FNE AGRO CONECTADO (MB)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0185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Até 15 anos com</a:t>
                      </a:r>
                      <a:endParaRPr lang="pt-BR" sz="1400" kern="12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marR="8382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até 5 anos de carência, para Investimentos Fixos e misto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Soluções seguras, acessíveis e estáveis de telecomunicações que permitem conectar pessoas e “coisas” no meio rural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Juros de 8,20% a.a. com bônus, podendo ser pré ou pós fixados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37715"/>
                  </a:ext>
                </a:extLst>
              </a:tr>
              <a:tr h="1504296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FNE AGRIN (MB)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Até 15 anos com 5 anos</a:t>
                      </a:r>
                      <a:endParaRPr lang="pt-BR" sz="1400" kern="120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de carência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Programa de Apoio ao Desenvolvimento da Agroindústria para aquisição de bens de capital e implantação, modernização ou ampliação de empreendimentos agroindustriais, inclusive de giro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Taxas – Prefixada ou </a:t>
                      </a:r>
                      <a:endParaRPr lang="pt-BR" sz="1400" kern="12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Pós-fixadas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91101"/>
                  </a:ext>
                </a:extLst>
              </a:tr>
              <a:tr h="836817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Cartão BNB AGRO </a:t>
                      </a:r>
                      <a:endParaRPr lang="pt-BR" sz="1400" kern="12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(MB 1101-03-44)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Até 8 anos, incluída a </a:t>
                      </a:r>
                      <a:endParaRPr lang="pt-BR" sz="1400" kern="12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carência de até 1 ano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>
                          <a:effectLst/>
                          <a:latin typeface="Trebuchet MS" panose="020B0603020202020204" pitchFamily="34" charset="0"/>
                        </a:rPr>
                        <a:t>Colheitadeiras, tratores e microtratores, veículos, máquinas e equipamentos para modernização do setor</a:t>
                      </a:r>
                      <a:endParaRPr lang="pt-BR" sz="140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Varia de 50% a 100% do financiamento, de acordo com o Porte e a classificação do Município na PNDR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 kern="1200" dirty="0">
                          <a:effectLst/>
                          <a:latin typeface="Trebuchet MS" panose="020B0603020202020204" pitchFamily="34" charset="0"/>
                        </a:rPr>
                        <a:t>Juros a partir de 8,30% a.a. com bônus, podendo ser pré ou pós fixados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43469"/>
                  </a:ext>
                </a:extLst>
              </a:tr>
            </a:tbl>
          </a:graphicData>
        </a:graphic>
      </p:graphicFrame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1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71630"/>
            <a:chOff x="0" y="0"/>
            <a:chExt cx="4816593" cy="11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1376"/>
            </a:xfrm>
            <a:custGeom>
              <a:avLst/>
              <a:gdLst/>
              <a:ahLst/>
              <a:cxnLst/>
              <a:rect l="l" t="t" r="r" b="b"/>
              <a:pathLst>
                <a:path w="4816592" h="1151376">
                  <a:moveTo>
                    <a:pt x="0" y="0"/>
                  </a:moveTo>
                  <a:lnTo>
                    <a:pt x="4816592" y="0"/>
                  </a:lnTo>
                  <a:lnTo>
                    <a:pt x="4816592" y="1151376"/>
                  </a:lnTo>
                  <a:lnTo>
                    <a:pt x="0" y="1151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816593" cy="128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371630"/>
          </a:xfrm>
          <a:custGeom>
            <a:avLst/>
            <a:gdLst/>
            <a:ahLst/>
            <a:cxnLst/>
            <a:rect l="l" t="t" r="r" b="b"/>
            <a:pathLst>
              <a:path w="18288000" h="4371630">
                <a:moveTo>
                  <a:pt x="0" y="0"/>
                </a:moveTo>
                <a:lnTo>
                  <a:pt x="18288000" y="0"/>
                </a:lnTo>
                <a:lnTo>
                  <a:pt x="18288000" y="4371630"/>
                </a:lnTo>
                <a:lnTo>
                  <a:pt x="0" y="437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65245" b="-76341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8" name="Group 20"/>
          <p:cNvGrpSpPr/>
          <p:nvPr/>
        </p:nvGrpSpPr>
        <p:grpSpPr>
          <a:xfrm>
            <a:off x="10989499" y="1567432"/>
            <a:ext cx="5066979" cy="7932514"/>
            <a:chOff x="0" y="-192881"/>
            <a:chExt cx="5455282" cy="10073870"/>
          </a:xfrm>
        </p:grpSpPr>
        <p:sp>
          <p:nvSpPr>
            <p:cNvPr id="89" name="TextBox 23"/>
            <p:cNvSpPr txBox="1"/>
            <p:nvPr/>
          </p:nvSpPr>
          <p:spPr>
            <a:xfrm>
              <a:off x="0" y="-192881"/>
              <a:ext cx="5455282" cy="1007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  <p:sp>
          <p:nvSpPr>
            <p:cNvPr id="92" name="TextBox 26"/>
            <p:cNvSpPr txBox="1"/>
            <p:nvPr/>
          </p:nvSpPr>
          <p:spPr>
            <a:xfrm>
              <a:off x="365446" y="100284"/>
              <a:ext cx="4724389" cy="923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114" name="TextBox 9"/>
          <p:cNvSpPr txBox="1"/>
          <p:nvPr/>
        </p:nvSpPr>
        <p:spPr>
          <a:xfrm>
            <a:off x="1028700" y="554874"/>
            <a:ext cx="10258930" cy="82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Linhas de Financiamento</a:t>
            </a:r>
          </a:p>
        </p:txBody>
      </p:sp>
      <p:sp>
        <p:nvSpPr>
          <p:cNvPr id="115" name="TextBox 16"/>
          <p:cNvSpPr txBox="1"/>
          <p:nvPr/>
        </p:nvSpPr>
        <p:spPr>
          <a:xfrm>
            <a:off x="1004951" y="1300255"/>
            <a:ext cx="4808098" cy="4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  <a:spcBef>
                <a:spcPct val="0"/>
              </a:spcBef>
            </a:pPr>
            <a:r>
              <a:rPr lang="en-US" sz="3341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Plano Safra 2025/2026</a:t>
            </a:r>
          </a:p>
        </p:txBody>
      </p:sp>
      <p:pic>
        <p:nvPicPr>
          <p:cNvPr id="116" name="Imagem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970" y="687364"/>
            <a:ext cx="1925320" cy="690583"/>
          </a:xfrm>
          <a:prstGeom prst="rect">
            <a:avLst/>
          </a:prstGeom>
        </p:spPr>
      </p:pic>
      <p:graphicFrame>
        <p:nvGraphicFramePr>
          <p:cNvPr id="32" name="Tabe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37899"/>
              </p:ext>
            </p:extLst>
          </p:nvPr>
        </p:nvGraphicFramePr>
        <p:xfrm>
          <a:off x="457200" y="2371012"/>
          <a:ext cx="16563090" cy="712893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49723178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296700793"/>
                    </a:ext>
                  </a:extLst>
                </a:gridCol>
                <a:gridCol w="3786182">
                  <a:extLst>
                    <a:ext uri="{9D8B030D-6E8A-4147-A177-3AD203B41FA5}">
                      <a16:colId xmlns:a16="http://schemas.microsoft.com/office/drawing/2014/main" val="2797576082"/>
                    </a:ext>
                  </a:extLst>
                </a:gridCol>
                <a:gridCol w="3774829">
                  <a:extLst>
                    <a:ext uri="{9D8B030D-6E8A-4147-A177-3AD203B41FA5}">
                      <a16:colId xmlns:a16="http://schemas.microsoft.com/office/drawing/2014/main" val="1234328126"/>
                    </a:ext>
                  </a:extLst>
                </a:gridCol>
                <a:gridCol w="3134679">
                  <a:extLst>
                    <a:ext uri="{9D8B030D-6E8A-4147-A177-3AD203B41FA5}">
                      <a16:colId xmlns:a16="http://schemas.microsoft.com/office/drawing/2014/main" val="964640895"/>
                    </a:ext>
                  </a:extLst>
                </a:gridCol>
              </a:tblGrid>
              <a:tr h="528179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Modalidade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Prazo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Itens Financiáveis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Limites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Taxas*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23196"/>
                  </a:ext>
                </a:extLst>
              </a:tr>
              <a:tr h="2270550">
                <a:tc>
                  <a:txBody>
                    <a:bodyPr/>
                    <a:lstStyle/>
                    <a:p>
                      <a:pPr marL="169545" marR="191135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b="1" spc="-6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Custeio</a:t>
                      </a:r>
                      <a:r>
                        <a:rPr lang="pt-PT" sz="1400" b="1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– </a:t>
                      </a:r>
                      <a:r>
                        <a:rPr lang="pt-PT" sz="1400" b="1" spc="-2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FNE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1101-04-</a:t>
                      </a:r>
                      <a:r>
                        <a:rPr lang="pt-PT" sz="1400" spc="-2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42)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Custeio agrícola: até 24 meses Custeio</a:t>
                      </a:r>
                      <a:r>
                        <a:rPr lang="pt-PT" sz="1400" spc="-3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pecuário: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</a:t>
                      </a:r>
                      <a:r>
                        <a:rPr lang="pt-PT" sz="1400" spc="-3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30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meses,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 depender da finalidade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Lavouras</a:t>
                      </a:r>
                      <a:r>
                        <a:rPr lang="pt-PT" sz="1400" spc="-4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periódicas,</a:t>
                      </a:r>
                      <a:r>
                        <a:rPr lang="pt-PT" sz="1400" spc="-5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manutenção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e colheita de lavouras permanentes, gastos com a exploração pecuária,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etc.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Varia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70%</a:t>
                      </a:r>
                      <a:r>
                        <a:rPr lang="pt-PT" sz="1400" spc="-2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2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100%,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acordo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 o Porte e a classificação do Município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na PNDR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partir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4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8,80%</a:t>
                      </a:r>
                      <a:r>
                        <a:rPr lang="pt-PT" sz="1400" spc="-4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a.a.</a:t>
                      </a:r>
                      <a:r>
                        <a:rPr lang="pt-PT" sz="1400" spc="-4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 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bônus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7861"/>
                  </a:ext>
                </a:extLst>
              </a:tr>
              <a:tr h="1135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 de Custeio –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Poupança</a:t>
                      </a:r>
                      <a:r>
                        <a:rPr lang="pt-PT" sz="1400" b="1" spc="-9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spc="-2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Rural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Prazos</a:t>
                      </a:r>
                      <a:r>
                        <a:rPr lang="pt-PT" sz="1400" spc="-6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fixados</a:t>
                      </a:r>
                      <a:r>
                        <a:rPr lang="pt-PT" sz="1400" spc="-5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acordo com o ciclo de cada atividade até 30 meses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Custeio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Agrícola</a:t>
                      </a:r>
                      <a:r>
                        <a:rPr lang="pt-PT" sz="1400" spc="-6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ou</a:t>
                      </a:r>
                      <a:r>
                        <a:rPr lang="pt-PT" sz="1400" spc="-5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pecuário inclusive recria/engorda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Varia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70%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4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100%</a:t>
                      </a:r>
                      <a:r>
                        <a:rPr lang="pt-PT" sz="1400" spc="-6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do 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financiamento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384175" indent="10033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Taxas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partir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16,21%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a.a.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71218"/>
                  </a:ext>
                </a:extLst>
              </a:tr>
              <a:tr h="1198138">
                <a:tc>
                  <a:txBody>
                    <a:bodyPr/>
                    <a:lstStyle/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 de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Custeio – Recursos</a:t>
                      </a:r>
                      <a:r>
                        <a:rPr lang="pt-PT" sz="1400" b="1" spc="-8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Obrigatórios de Depósito à Vista</a:t>
                      </a:r>
                    </a:p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1101-04-45)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36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meses,</a:t>
                      </a:r>
                      <a:r>
                        <a:rPr lang="pt-PT" sz="1400" spc="-2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acordo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 o ciclo de cada atividade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6670" indent="-1079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Custeio agrícola</a:t>
                      </a:r>
                      <a:r>
                        <a:rPr lang="pt-PT" sz="1400" spc="2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ou</a:t>
                      </a:r>
                      <a:r>
                        <a:rPr lang="pt-PT" sz="1400" spc="-8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pecuário,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5400" marR="26670" indent="-1079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Inclusive 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recria/engorda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</a:t>
                      </a:r>
                      <a:r>
                        <a:rPr lang="pt-PT" sz="1400" spc="-4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100%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do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orçamento,</a:t>
                      </a:r>
                      <a:r>
                        <a:rPr lang="pt-PT" sz="1400" spc="-4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qualquer que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seja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porte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do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produtor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rural, limitado a R$ 3 milhões por ano 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agrícola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partir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4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14%</a:t>
                      </a:r>
                      <a:r>
                        <a:rPr lang="pt-PT" sz="1400" spc="-3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a.a.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37715"/>
                  </a:ext>
                </a:extLst>
              </a:tr>
              <a:tr h="1135275">
                <a:tc>
                  <a:txBody>
                    <a:bodyPr/>
                    <a:lstStyle/>
                    <a:p>
                      <a:pPr marL="169545" marR="1911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 de </a:t>
                      </a: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Custeio – LCA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(1101-04-41)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30 meses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 para custeio agrícola ou pecuário complementando os recursos disponíveis, para o setor rural clientes médios e grandes.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 70 a 100% do valor pleiteado,  a depender da localização do empreendimento e da Receita Bruta Anual (rural e extrarrural) do proponente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 disponibilizada diariamente + IOF + tarifas vigentes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91101"/>
                  </a:ext>
                </a:extLst>
              </a:tr>
              <a:tr h="861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</a:t>
                      </a:r>
                      <a:r>
                        <a:rPr lang="pt-PT" sz="1400" spc="-8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para</a:t>
                      </a:r>
                      <a:r>
                        <a:rPr lang="pt-PT" sz="1400" spc="-8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Pré-</a:t>
                      </a:r>
                      <a:r>
                        <a:rPr lang="pt-PT" sz="1400" baseline="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spc="-1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Comercialização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b="1" spc="-1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1101-04-02)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175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240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dias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Recursos ao produtor rural destinado ao financiamento das despesas</a:t>
                      </a:r>
                      <a:r>
                        <a:rPr lang="pt-PT" sz="1400" spc="-3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inerentes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à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fase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imediata à colheita da produção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Varia de 70% a 100%, de acordo com o Porte e a classificação</a:t>
                      </a:r>
                      <a:r>
                        <a:rPr lang="pt-PT" sz="1400" spc="-5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do</a:t>
                      </a:r>
                      <a:r>
                        <a:rPr lang="pt-PT" sz="1400" spc="-6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Município</a:t>
                      </a:r>
                      <a:r>
                        <a:rPr lang="pt-PT" sz="1400" spc="-6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na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PNDR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partir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5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8,80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%</a:t>
                      </a:r>
                      <a:r>
                        <a:rPr lang="pt-PT" sz="1400" spc="-6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a.a. 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 bônus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43469"/>
                  </a:ext>
                </a:extLst>
              </a:tr>
            </a:tbl>
          </a:graphicData>
        </a:graphic>
      </p:graphicFrame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3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71630"/>
            <a:chOff x="0" y="0"/>
            <a:chExt cx="4816593" cy="11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1376"/>
            </a:xfrm>
            <a:custGeom>
              <a:avLst/>
              <a:gdLst/>
              <a:ahLst/>
              <a:cxnLst/>
              <a:rect l="l" t="t" r="r" b="b"/>
              <a:pathLst>
                <a:path w="4816592" h="1151376">
                  <a:moveTo>
                    <a:pt x="0" y="0"/>
                  </a:moveTo>
                  <a:lnTo>
                    <a:pt x="4816592" y="0"/>
                  </a:lnTo>
                  <a:lnTo>
                    <a:pt x="4816592" y="1151376"/>
                  </a:lnTo>
                  <a:lnTo>
                    <a:pt x="0" y="1151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816593" cy="128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371630"/>
          </a:xfrm>
          <a:custGeom>
            <a:avLst/>
            <a:gdLst/>
            <a:ahLst/>
            <a:cxnLst/>
            <a:rect l="l" t="t" r="r" b="b"/>
            <a:pathLst>
              <a:path w="18288000" h="4371630">
                <a:moveTo>
                  <a:pt x="0" y="0"/>
                </a:moveTo>
                <a:lnTo>
                  <a:pt x="18288000" y="0"/>
                </a:lnTo>
                <a:lnTo>
                  <a:pt x="18288000" y="4371630"/>
                </a:lnTo>
                <a:lnTo>
                  <a:pt x="0" y="437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65245" b="-76341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8" name="Group 20"/>
          <p:cNvGrpSpPr/>
          <p:nvPr/>
        </p:nvGrpSpPr>
        <p:grpSpPr>
          <a:xfrm>
            <a:off x="10989499" y="1567432"/>
            <a:ext cx="5066979" cy="7932514"/>
            <a:chOff x="0" y="-192881"/>
            <a:chExt cx="5455282" cy="10073870"/>
          </a:xfrm>
        </p:grpSpPr>
        <p:sp>
          <p:nvSpPr>
            <p:cNvPr id="89" name="TextBox 23"/>
            <p:cNvSpPr txBox="1"/>
            <p:nvPr/>
          </p:nvSpPr>
          <p:spPr>
            <a:xfrm>
              <a:off x="0" y="-192881"/>
              <a:ext cx="5455282" cy="1007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  <p:sp>
          <p:nvSpPr>
            <p:cNvPr id="92" name="TextBox 26"/>
            <p:cNvSpPr txBox="1"/>
            <p:nvPr/>
          </p:nvSpPr>
          <p:spPr>
            <a:xfrm>
              <a:off x="365446" y="100284"/>
              <a:ext cx="4724389" cy="923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71" name="TextBox 9"/>
          <p:cNvSpPr txBox="1"/>
          <p:nvPr/>
        </p:nvSpPr>
        <p:spPr>
          <a:xfrm>
            <a:off x="1028700" y="554874"/>
            <a:ext cx="10258930" cy="82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Linhas de Financiamento</a:t>
            </a:r>
          </a:p>
        </p:txBody>
      </p:sp>
      <p:sp>
        <p:nvSpPr>
          <p:cNvPr id="72" name="TextBox 16"/>
          <p:cNvSpPr txBox="1"/>
          <p:nvPr/>
        </p:nvSpPr>
        <p:spPr>
          <a:xfrm>
            <a:off x="1004951" y="1300255"/>
            <a:ext cx="4808098" cy="4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  <a:spcBef>
                <a:spcPct val="0"/>
              </a:spcBef>
            </a:pPr>
            <a:r>
              <a:rPr lang="en-US" sz="3341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Plano Safra 2025/2026</a:t>
            </a:r>
          </a:p>
        </p:txBody>
      </p:sp>
      <p:pic>
        <p:nvPicPr>
          <p:cNvPr id="73" name="Imagem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970" y="687364"/>
            <a:ext cx="1925320" cy="690583"/>
          </a:xfrm>
          <a:prstGeom prst="rect">
            <a:avLst/>
          </a:prstGeom>
        </p:spPr>
      </p:pic>
      <p:graphicFrame>
        <p:nvGraphicFramePr>
          <p:cNvPr id="74" name="Tabela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98625"/>
              </p:ext>
            </p:extLst>
          </p:nvPr>
        </p:nvGraphicFramePr>
        <p:xfrm>
          <a:off x="457200" y="2371012"/>
          <a:ext cx="16563090" cy="731228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49723178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296700793"/>
                    </a:ext>
                  </a:extLst>
                </a:gridCol>
                <a:gridCol w="3786182">
                  <a:extLst>
                    <a:ext uri="{9D8B030D-6E8A-4147-A177-3AD203B41FA5}">
                      <a16:colId xmlns:a16="http://schemas.microsoft.com/office/drawing/2014/main" val="2797576082"/>
                    </a:ext>
                  </a:extLst>
                </a:gridCol>
                <a:gridCol w="3774829">
                  <a:extLst>
                    <a:ext uri="{9D8B030D-6E8A-4147-A177-3AD203B41FA5}">
                      <a16:colId xmlns:a16="http://schemas.microsoft.com/office/drawing/2014/main" val="1234328126"/>
                    </a:ext>
                  </a:extLst>
                </a:gridCol>
                <a:gridCol w="3134679">
                  <a:extLst>
                    <a:ext uri="{9D8B030D-6E8A-4147-A177-3AD203B41FA5}">
                      <a16:colId xmlns:a16="http://schemas.microsoft.com/office/drawing/2014/main" val="964640895"/>
                    </a:ext>
                  </a:extLst>
                </a:gridCol>
              </a:tblGrid>
              <a:tr h="612757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Modalidade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Prazo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Itens Financiáveis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Limites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Taxas*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23196"/>
                  </a:ext>
                </a:extLst>
              </a:tr>
              <a:tr h="2260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 para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Comercialização</a:t>
                      </a:r>
                      <a:r>
                        <a:rPr lang="pt-PT" sz="1400" b="1" spc="-8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-</a:t>
                      </a:r>
                      <a:r>
                        <a:rPr lang="pt-PT" sz="1400" b="1" spc="-8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FEE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1101-04-45)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</a:t>
                      </a:r>
                      <a:r>
                        <a:rPr lang="pt-PT" sz="1400" spc="-2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240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dias,</a:t>
                      </a:r>
                      <a:r>
                        <a:rPr lang="pt-PT" sz="1400" spc="-3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depender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da </a:t>
                      </a:r>
                      <a:r>
                        <a:rPr lang="pt-PT" sz="1400" spc="-1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finalidade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Armazenagem, manipulação, preservação,</a:t>
                      </a:r>
                      <a:r>
                        <a:rPr lang="pt-PT" sz="1400" spc="-8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acondicionamento, fretes, carretos etc.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Varia de 70% a 100%, de acordo com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Porte</a:t>
                      </a:r>
                      <a:r>
                        <a:rPr lang="pt-PT" sz="1400" spc="-3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e</a:t>
                      </a:r>
                      <a:r>
                        <a:rPr lang="pt-PT" sz="1400" spc="-2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2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classificação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do Município 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na PNDR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43180"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partir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1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8,80%</a:t>
                      </a:r>
                      <a:r>
                        <a:rPr lang="pt-PT" sz="1400" spc="-2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a.a.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bônus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7861"/>
                  </a:ext>
                </a:extLst>
              </a:tr>
              <a:tr h="1658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Adiantamento </a:t>
                      </a: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sobre 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Contrato de</a:t>
                      </a:r>
                      <a:r>
                        <a:rPr lang="pt-PT" sz="1400" b="1" spc="-5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Câmbio</a:t>
                      </a:r>
                      <a:r>
                        <a:rPr lang="pt-PT" sz="1400" b="1" spc="-5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–</a:t>
                      </a:r>
                      <a:r>
                        <a:rPr lang="pt-PT" sz="1400" b="1" spc="-55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ACC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1101-04-03)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730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dias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Adiantamento de recursos por conta do preço em moeda nacional</a:t>
                      </a:r>
                      <a:r>
                        <a:rPr lang="pt-PT" sz="1400" spc="-6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da</a:t>
                      </a:r>
                      <a:r>
                        <a:rPr lang="pt-PT" sz="1400" spc="-6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moeda</a:t>
                      </a:r>
                      <a:r>
                        <a:rPr lang="pt-PT" sz="1400" spc="-6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estrangeira comprada a termo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100% do contrato de câmbio,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observado o valor mínimo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</a:t>
                      </a:r>
                      <a:r>
                        <a:rPr lang="pt-PT" sz="1400" spc="-4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US$</a:t>
                      </a:r>
                      <a:r>
                        <a:rPr lang="pt-PT" sz="1400" spc="-7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30.000,00</a:t>
                      </a:r>
                      <a:r>
                        <a:rPr lang="pt-PT" sz="1400" spc="-45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ou equivalente em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outras </a:t>
                      </a:r>
                      <a:r>
                        <a:rPr lang="pt-PT" sz="1400" spc="-1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moedas.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</a:t>
                      </a:r>
                      <a:r>
                        <a:rPr lang="pt-PT" sz="1400" spc="-2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</a:t>
                      </a: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sob </a:t>
                      </a:r>
                      <a:r>
                        <a:rPr lang="pt-PT" sz="1400" spc="-1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consulta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71218"/>
                  </a:ext>
                </a:extLst>
              </a:tr>
              <a:tr h="1389996">
                <a:tc>
                  <a:txBody>
                    <a:bodyPr/>
                    <a:lstStyle/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Giro Flash AGRO</a:t>
                      </a: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(MP 3102-11-47)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1101-04-04)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12 a 48 meses com até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6 meses de carência</a:t>
                      </a:r>
                      <a:endParaRPr lang="pt-BR" sz="14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6670" indent="-1079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 rotativo pré-aprovado destinado a empréstimos para capital de giro, complementando os recursos disponíveis para o setor rural para clientes médios e grandes.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 partir de R$ 10.000,00 ao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Limite do LCC do cliente.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17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 disponibilizada diariamente + IOF + tarifas vigentes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9525" marR="4254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37715"/>
                  </a:ext>
                </a:extLst>
              </a:tr>
              <a:tr h="1389996">
                <a:tc>
                  <a:txBody>
                    <a:bodyPr/>
                    <a:lstStyle/>
                    <a:p>
                      <a:pPr marL="169545" marR="1911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 de Custeio – LCA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1397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(1101-04-41)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175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30 meses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 para custeio agrícola ou pecuário complementando os recursos disponíveis, para o setor rural clientes médios e grandes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De 70 a 100% do valor pleiteado,  a depender da localização do empreendimento e da Receita Bruta Anual (rural e extrarrural) do proponente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 disponibilizada diariamente + IOF + tarifas vigentes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513538"/>
                  </a:ext>
                </a:extLst>
              </a:tr>
            </a:tbl>
          </a:graphicData>
        </a:graphic>
      </p:graphicFrame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0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71630"/>
            <a:chOff x="0" y="0"/>
            <a:chExt cx="4816593" cy="11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1376"/>
            </a:xfrm>
            <a:custGeom>
              <a:avLst/>
              <a:gdLst/>
              <a:ahLst/>
              <a:cxnLst/>
              <a:rect l="l" t="t" r="r" b="b"/>
              <a:pathLst>
                <a:path w="4816592" h="1151376">
                  <a:moveTo>
                    <a:pt x="0" y="0"/>
                  </a:moveTo>
                  <a:lnTo>
                    <a:pt x="4816592" y="0"/>
                  </a:lnTo>
                  <a:lnTo>
                    <a:pt x="4816592" y="1151376"/>
                  </a:lnTo>
                  <a:lnTo>
                    <a:pt x="0" y="1151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816593" cy="128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371630"/>
          </a:xfrm>
          <a:custGeom>
            <a:avLst/>
            <a:gdLst/>
            <a:ahLst/>
            <a:cxnLst/>
            <a:rect l="l" t="t" r="r" b="b"/>
            <a:pathLst>
              <a:path w="18288000" h="4371630">
                <a:moveTo>
                  <a:pt x="0" y="0"/>
                </a:moveTo>
                <a:lnTo>
                  <a:pt x="18288000" y="0"/>
                </a:lnTo>
                <a:lnTo>
                  <a:pt x="18288000" y="4371630"/>
                </a:lnTo>
                <a:lnTo>
                  <a:pt x="0" y="437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65245" b="-76341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8" name="Group 20"/>
          <p:cNvGrpSpPr/>
          <p:nvPr/>
        </p:nvGrpSpPr>
        <p:grpSpPr>
          <a:xfrm>
            <a:off x="10989499" y="1567432"/>
            <a:ext cx="5066979" cy="7932514"/>
            <a:chOff x="0" y="-192881"/>
            <a:chExt cx="5455282" cy="10073870"/>
          </a:xfrm>
        </p:grpSpPr>
        <p:sp>
          <p:nvSpPr>
            <p:cNvPr id="89" name="TextBox 23"/>
            <p:cNvSpPr txBox="1"/>
            <p:nvPr/>
          </p:nvSpPr>
          <p:spPr>
            <a:xfrm>
              <a:off x="0" y="-192881"/>
              <a:ext cx="5455282" cy="1007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  <p:sp>
          <p:nvSpPr>
            <p:cNvPr id="92" name="TextBox 26"/>
            <p:cNvSpPr txBox="1"/>
            <p:nvPr/>
          </p:nvSpPr>
          <p:spPr>
            <a:xfrm>
              <a:off x="365446" y="100284"/>
              <a:ext cx="4724389" cy="923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71" name="TextBox 9"/>
          <p:cNvSpPr txBox="1"/>
          <p:nvPr/>
        </p:nvSpPr>
        <p:spPr>
          <a:xfrm>
            <a:off x="1028700" y="554874"/>
            <a:ext cx="10258930" cy="82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Linhas de Financiamento</a:t>
            </a:r>
          </a:p>
        </p:txBody>
      </p:sp>
      <p:sp>
        <p:nvSpPr>
          <p:cNvPr id="72" name="TextBox 16"/>
          <p:cNvSpPr txBox="1"/>
          <p:nvPr/>
        </p:nvSpPr>
        <p:spPr>
          <a:xfrm>
            <a:off x="1004951" y="1300255"/>
            <a:ext cx="4808098" cy="4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  <a:spcBef>
                <a:spcPct val="0"/>
              </a:spcBef>
            </a:pPr>
            <a:r>
              <a:rPr lang="en-US" sz="3341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Plano Safra 2025/2026</a:t>
            </a:r>
          </a:p>
        </p:txBody>
      </p:sp>
      <p:pic>
        <p:nvPicPr>
          <p:cNvPr id="73" name="Imagem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970" y="687364"/>
            <a:ext cx="1925320" cy="690583"/>
          </a:xfrm>
          <a:prstGeom prst="rect">
            <a:avLst/>
          </a:prstGeom>
        </p:spPr>
      </p:pic>
      <p:graphicFrame>
        <p:nvGraphicFramePr>
          <p:cNvPr id="74" name="Tabela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099381"/>
              </p:ext>
            </p:extLst>
          </p:nvPr>
        </p:nvGraphicFramePr>
        <p:xfrm>
          <a:off x="457200" y="2371012"/>
          <a:ext cx="16563090" cy="592228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49723178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296700793"/>
                    </a:ext>
                  </a:extLst>
                </a:gridCol>
                <a:gridCol w="3786182">
                  <a:extLst>
                    <a:ext uri="{9D8B030D-6E8A-4147-A177-3AD203B41FA5}">
                      <a16:colId xmlns:a16="http://schemas.microsoft.com/office/drawing/2014/main" val="2797576082"/>
                    </a:ext>
                  </a:extLst>
                </a:gridCol>
                <a:gridCol w="3605218">
                  <a:extLst>
                    <a:ext uri="{9D8B030D-6E8A-4147-A177-3AD203B41FA5}">
                      <a16:colId xmlns:a16="http://schemas.microsoft.com/office/drawing/2014/main" val="1234328126"/>
                    </a:ext>
                  </a:extLst>
                </a:gridCol>
                <a:gridCol w="3304290">
                  <a:extLst>
                    <a:ext uri="{9D8B030D-6E8A-4147-A177-3AD203B41FA5}">
                      <a16:colId xmlns:a16="http://schemas.microsoft.com/office/drawing/2014/main" val="964640895"/>
                    </a:ext>
                  </a:extLst>
                </a:gridCol>
              </a:tblGrid>
              <a:tr h="612757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Modalidade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Prazo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Itens Financiáveis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Limites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Taxas*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23196"/>
                  </a:ext>
                </a:extLst>
              </a:tr>
              <a:tr h="2260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Adiantamento sobre 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Contrato de Câmbio – ACC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(MB 1101-04-03)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730 dias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Adiantamento de recursos por conta do preço em moeda nacional da moeda estrangeira comprada a termo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100% do contrato de câmbio, observado o valor mínimo de US$ 30.000,00 ou equivalente em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outras moedas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 sob consulta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7861"/>
                  </a:ext>
                </a:extLst>
              </a:tr>
              <a:tr h="1658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 para Pré- Comercialização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(MB 1101-04-02)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240 dias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Recursos ao produtor rural destinado ao financiamento das despesas inerentes à fase imediata à colheita da produção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Varia de 70% a 100%, de acordo com o Porte e a classificação do Município 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na PNDR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 partir de 8,80% a.a. 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 bônus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71218"/>
                  </a:ext>
                </a:extLst>
              </a:tr>
              <a:tr h="1389996">
                <a:tc>
                  <a:txBody>
                    <a:bodyPr/>
                    <a:lstStyle/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Créditos para Comercialização - FEE (MB 1101-04-45)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240 dias, a depender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 da finalidade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6670" indent="-1079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Armazenagem, manipulação, preservação, acondicionamento, fretes, carretos etc.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Varia de 70% a 100%, de acordo com o Porte e a classificação do Município 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na PNDR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43180"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 partir de 8,80% a.a.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9525" marR="42545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com bônus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37715"/>
                  </a:ext>
                </a:extLst>
              </a:tr>
            </a:tbl>
          </a:graphicData>
        </a:graphic>
      </p:graphicFrame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47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71630"/>
            <a:chOff x="0" y="0"/>
            <a:chExt cx="4816593" cy="11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1376"/>
            </a:xfrm>
            <a:custGeom>
              <a:avLst/>
              <a:gdLst/>
              <a:ahLst/>
              <a:cxnLst/>
              <a:rect l="l" t="t" r="r" b="b"/>
              <a:pathLst>
                <a:path w="4816592" h="1151376">
                  <a:moveTo>
                    <a:pt x="0" y="0"/>
                  </a:moveTo>
                  <a:lnTo>
                    <a:pt x="4816592" y="0"/>
                  </a:lnTo>
                  <a:lnTo>
                    <a:pt x="4816592" y="1151376"/>
                  </a:lnTo>
                  <a:lnTo>
                    <a:pt x="0" y="1151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816593" cy="128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371630"/>
          </a:xfrm>
          <a:custGeom>
            <a:avLst/>
            <a:gdLst/>
            <a:ahLst/>
            <a:cxnLst/>
            <a:rect l="l" t="t" r="r" b="b"/>
            <a:pathLst>
              <a:path w="18288000" h="4371630">
                <a:moveTo>
                  <a:pt x="0" y="0"/>
                </a:moveTo>
                <a:lnTo>
                  <a:pt x="18288000" y="0"/>
                </a:lnTo>
                <a:lnTo>
                  <a:pt x="18288000" y="4371630"/>
                </a:lnTo>
                <a:lnTo>
                  <a:pt x="0" y="437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65245" b="-76341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8" name="Group 20"/>
          <p:cNvGrpSpPr/>
          <p:nvPr/>
        </p:nvGrpSpPr>
        <p:grpSpPr>
          <a:xfrm>
            <a:off x="10989499" y="1567432"/>
            <a:ext cx="5066979" cy="7932514"/>
            <a:chOff x="0" y="-192881"/>
            <a:chExt cx="5455282" cy="10073870"/>
          </a:xfrm>
        </p:grpSpPr>
        <p:sp>
          <p:nvSpPr>
            <p:cNvPr id="89" name="TextBox 23"/>
            <p:cNvSpPr txBox="1"/>
            <p:nvPr/>
          </p:nvSpPr>
          <p:spPr>
            <a:xfrm>
              <a:off x="0" y="-192881"/>
              <a:ext cx="5455282" cy="1007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  <p:sp>
          <p:nvSpPr>
            <p:cNvPr id="92" name="TextBox 26"/>
            <p:cNvSpPr txBox="1"/>
            <p:nvPr/>
          </p:nvSpPr>
          <p:spPr>
            <a:xfrm>
              <a:off x="365446" y="100284"/>
              <a:ext cx="4724389" cy="923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71" name="TextBox 9"/>
          <p:cNvSpPr txBox="1"/>
          <p:nvPr/>
        </p:nvSpPr>
        <p:spPr>
          <a:xfrm>
            <a:off x="1028700" y="554874"/>
            <a:ext cx="10258930" cy="82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94"/>
              </a:lnSpc>
              <a:spcBef>
                <a:spcPct val="0"/>
              </a:spcBef>
            </a:pPr>
            <a:r>
              <a:rPr lang="en-US" sz="6483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Linhas de Financiamento</a:t>
            </a:r>
          </a:p>
        </p:txBody>
      </p:sp>
      <p:sp>
        <p:nvSpPr>
          <p:cNvPr id="72" name="TextBox 16"/>
          <p:cNvSpPr txBox="1"/>
          <p:nvPr/>
        </p:nvSpPr>
        <p:spPr>
          <a:xfrm>
            <a:off x="1004951" y="1300255"/>
            <a:ext cx="4808098" cy="4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1"/>
              </a:lnSpc>
              <a:spcBef>
                <a:spcPct val="0"/>
              </a:spcBef>
            </a:pPr>
            <a:r>
              <a:rPr lang="en-US" sz="3341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Plano Safra 2025/2026</a:t>
            </a:r>
          </a:p>
        </p:txBody>
      </p:sp>
      <p:pic>
        <p:nvPicPr>
          <p:cNvPr id="73" name="Imagem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970" y="687364"/>
            <a:ext cx="1925320" cy="690583"/>
          </a:xfrm>
          <a:prstGeom prst="rect">
            <a:avLst/>
          </a:prstGeom>
        </p:spPr>
      </p:pic>
      <p:graphicFrame>
        <p:nvGraphicFramePr>
          <p:cNvPr id="74" name="Tabela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506996"/>
              </p:ext>
            </p:extLst>
          </p:nvPr>
        </p:nvGraphicFramePr>
        <p:xfrm>
          <a:off x="457200" y="2371012"/>
          <a:ext cx="16563090" cy="592228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49723178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296700793"/>
                    </a:ext>
                  </a:extLst>
                </a:gridCol>
                <a:gridCol w="3786182">
                  <a:extLst>
                    <a:ext uri="{9D8B030D-6E8A-4147-A177-3AD203B41FA5}">
                      <a16:colId xmlns:a16="http://schemas.microsoft.com/office/drawing/2014/main" val="2797576082"/>
                    </a:ext>
                  </a:extLst>
                </a:gridCol>
                <a:gridCol w="3605218">
                  <a:extLst>
                    <a:ext uri="{9D8B030D-6E8A-4147-A177-3AD203B41FA5}">
                      <a16:colId xmlns:a16="http://schemas.microsoft.com/office/drawing/2014/main" val="1234328126"/>
                    </a:ext>
                  </a:extLst>
                </a:gridCol>
                <a:gridCol w="3304290">
                  <a:extLst>
                    <a:ext uri="{9D8B030D-6E8A-4147-A177-3AD203B41FA5}">
                      <a16:colId xmlns:a16="http://schemas.microsoft.com/office/drawing/2014/main" val="964640895"/>
                    </a:ext>
                  </a:extLst>
                </a:gridCol>
              </a:tblGrid>
              <a:tr h="612757"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Modalidade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Prazo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Itens Financiáveis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Limites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" algn="ctr" defTabSz="914400" rtl="0" eaLnBrk="1" latinLnBrk="0" hangingPunct="1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pt-PT" sz="1800" kern="1200" dirty="0">
                          <a:effectLst/>
                        </a:rPr>
                        <a:t>Taxas*</a:t>
                      </a:r>
                      <a:endParaRPr lang="pt-BR" sz="18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52418" marR="52418" marT="0" marB="0" anchor="ctr">
                    <a:solidFill>
                      <a:srgbClr val="194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23196"/>
                  </a:ext>
                </a:extLst>
              </a:tr>
              <a:tr h="2260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BNDES FINAME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Aquisição e Comercialização de Máquinas e Equipamentos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1101-03-17)</a:t>
                      </a:r>
                      <a:endParaRPr lang="pt-BR" sz="1400" b="1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10 anos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Máquinas, implementos e equipamentos novos, de fabricação nacional, credenciados no CFI/BNDES, além de serviços de modernização, realizados no Brasil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R$ 150 milhões por operação. Se Materiais Industrializados, esse limite poderá ser concedido a cada período de 12 (doze) meses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Taxa sob consulta ao Dianet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7861"/>
                  </a:ext>
                </a:extLst>
              </a:tr>
              <a:tr h="1658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BNDES Mais Inovação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Difusão Tecnológica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1101-03-04)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10 anos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Máquinas, equipamentos e serviços tecnológicos com tecnologia inovadora embarcada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R$ 50 milhões por cliente/ano. Para aquisição de serviços tecnológicos, considerar adicional de R$ 5 milhões por operação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 partir de 6,4% a.a. 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159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 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71218"/>
                  </a:ext>
                </a:extLst>
              </a:tr>
              <a:tr h="1389996">
                <a:tc>
                  <a:txBody>
                    <a:bodyPr/>
                    <a:lstStyle/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BNDES Automático Fundo Clima Automático 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Projetos de Investimento 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288290" marR="241935" indent="-1270" algn="ctr">
                        <a:lnSpc>
                          <a:spcPct val="102000"/>
                        </a:lnSpc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pt-PT" sz="1400" b="1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(MB 1101-04-73)</a:t>
                      </a:r>
                      <a:endParaRPr lang="pt-BR" sz="1400" b="1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Até 25 anos, com carência de até 8 anos, a depender da Linha de Financiamento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6670" indent="-10795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pt-PT" sz="1400" b="0" kern="120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Projetos de investimento voltados à redução de emissões de gases de efeito estufa e adaptação climática.</a:t>
                      </a:r>
                      <a:endParaRPr lang="pt-BR" sz="1400" b="0" kern="120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Na Linha Florestas Nativas e Recursos Hídricos, o limite é de R$ 30 milhões por cliente/ano. Nas demais Linhas, considerar limite de até R$ 50 milhões por cliente/ano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43180" algn="ctr"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A partir de 4,9743% a.a.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  <a:p>
                      <a:pPr marL="9525" marR="42545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pt-PT" sz="1400" b="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Trebuchet MS" panose="020B0603020202020204" pitchFamily="34" charset="0"/>
                          <a:cs typeface="Trebuchet MS" panose="020B0603020202020204" pitchFamily="34" charset="0"/>
                        </a:rPr>
                        <a:t> </a:t>
                      </a:r>
                      <a:endParaRPr lang="pt-BR" sz="1400" b="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37715"/>
                  </a:ext>
                </a:extLst>
              </a:tr>
            </a:tbl>
          </a:graphicData>
        </a:graphic>
      </p:graphicFrame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38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1090729" y="3953181"/>
            <a:ext cx="1347671" cy="580719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4933950"/>
            <a:ext cx="6711575" cy="38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146" lvl="1" indent="-274573" algn="l">
              <a:lnSpc>
                <a:spcPts val="5163"/>
              </a:lnSpc>
              <a:buFont typeface="Arial"/>
              <a:buChar char="•"/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Inovação</a:t>
            </a:r>
          </a:p>
          <a:p>
            <a:pPr marL="549146" lvl="1" indent="-274573" algn="l">
              <a:lnSpc>
                <a:spcPts val="5163"/>
              </a:lnSpc>
              <a:buFont typeface="Arial"/>
              <a:buChar char="•"/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Recuperação Ambiental</a:t>
            </a:r>
          </a:p>
          <a:p>
            <a:pPr marL="549146" lvl="1" indent="-274573" algn="l">
              <a:lnSpc>
                <a:spcPts val="5163"/>
              </a:lnSpc>
              <a:buFont typeface="Arial"/>
              <a:buChar char="•"/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Construção de Armazéns</a:t>
            </a:r>
          </a:p>
          <a:p>
            <a:pPr marL="549146" lvl="1" indent="-274573" algn="l">
              <a:lnSpc>
                <a:spcPts val="5163"/>
              </a:lnSpc>
              <a:buFont typeface="Arial"/>
              <a:buChar char="•"/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Sol</a:t>
            </a:r>
          </a:p>
          <a:p>
            <a:pPr marL="549146" lvl="1" indent="-274573" algn="l">
              <a:lnSpc>
                <a:spcPts val="5163"/>
              </a:lnSpc>
              <a:buFont typeface="Arial"/>
              <a:buChar char="•"/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Conectado</a:t>
            </a:r>
          </a:p>
          <a:p>
            <a:pPr marL="549146" lvl="1" indent="-274573" algn="l">
              <a:lnSpc>
                <a:spcPts val="5163"/>
              </a:lnSpc>
              <a:buFont typeface="Arial"/>
              <a:buChar char="•"/>
            </a:pPr>
            <a:r>
              <a:rPr lang="en-US" sz="2543" u="none" strike="noStrike" spc="-25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Agropecuária de Baixo Carbono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152525"/>
            <a:ext cx="4984613" cy="194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15"/>
              </a:lnSpc>
              <a:spcBef>
                <a:spcPct val="0"/>
              </a:spcBef>
            </a:pPr>
            <a:r>
              <a:rPr lang="en-US" sz="5335" b="1" dirty="0">
                <a:solidFill>
                  <a:srgbClr val="A31C1E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Taxas de J</a:t>
            </a:r>
            <a:r>
              <a:rPr lang="en-US" sz="5335" b="1" u="none" strike="noStrike" dirty="0">
                <a:solidFill>
                  <a:srgbClr val="A31C1E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uros Plano Safra – 2025/2026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1150" y="4064755"/>
            <a:ext cx="1189443" cy="50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72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FNE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1604996" y="4407976"/>
            <a:ext cx="2252499" cy="7033248"/>
            <a:chOff x="0" y="0"/>
            <a:chExt cx="304456" cy="9506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solidFill>
              <a:srgbClr val="F48A2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94666" y="-2111766"/>
            <a:ext cx="2252499" cy="7033248"/>
            <a:chOff x="0" y="0"/>
            <a:chExt cx="304456" cy="9506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solidFill>
              <a:srgbClr val="F48A2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833" y="8733211"/>
            <a:ext cx="2184657" cy="784836"/>
          </a:xfrm>
          <a:prstGeom prst="rect">
            <a:avLst/>
          </a:prstGeom>
        </p:spPr>
      </p:pic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0D6AACDB-AF4A-C6CD-CC3D-A3D94DBB3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650771"/>
              </p:ext>
            </p:extLst>
          </p:nvPr>
        </p:nvGraphicFramePr>
        <p:xfrm>
          <a:off x="8233922" y="2933700"/>
          <a:ext cx="8967939" cy="4272250"/>
        </p:xfrm>
        <a:graphic>
          <a:graphicData uri="http://schemas.openxmlformats.org/drawingml/2006/table">
            <a:tbl>
              <a:tblPr/>
              <a:tblGrid>
                <a:gridCol w="1997907">
                  <a:extLst>
                    <a:ext uri="{9D8B030D-6E8A-4147-A177-3AD203B41FA5}">
                      <a16:colId xmlns:a16="http://schemas.microsoft.com/office/drawing/2014/main" val="2105430011"/>
                    </a:ext>
                  </a:extLst>
                </a:gridCol>
                <a:gridCol w="2791423">
                  <a:extLst>
                    <a:ext uri="{9D8B030D-6E8A-4147-A177-3AD203B41FA5}">
                      <a16:colId xmlns:a16="http://schemas.microsoft.com/office/drawing/2014/main" val="579685363"/>
                    </a:ext>
                  </a:extLst>
                </a:gridCol>
                <a:gridCol w="2250020">
                  <a:extLst>
                    <a:ext uri="{9D8B030D-6E8A-4147-A177-3AD203B41FA5}">
                      <a16:colId xmlns:a16="http://schemas.microsoft.com/office/drawing/2014/main" val="1729781876"/>
                    </a:ext>
                  </a:extLst>
                </a:gridCol>
                <a:gridCol w="1928589">
                  <a:extLst>
                    <a:ext uri="{9D8B030D-6E8A-4147-A177-3AD203B41FA5}">
                      <a16:colId xmlns:a16="http://schemas.microsoft.com/office/drawing/2014/main" val="1168130225"/>
                    </a:ext>
                  </a:extLst>
                </a:gridCol>
              </a:tblGrid>
              <a:tr h="5439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7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Finalidade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1C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7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Porte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1C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7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Sem Bônus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1C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7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Com Bônus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1C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7774"/>
                  </a:ext>
                </a:extLst>
              </a:tr>
              <a:tr h="776290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Investimento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Mini, Pequeno e Pequeno-Médio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8,63%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8,30%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816914"/>
                  </a:ext>
                </a:extLst>
              </a:tr>
              <a:tr h="5439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Médio I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9,62%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9,30%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683687"/>
                  </a:ext>
                </a:extLst>
              </a:tr>
              <a:tr h="5439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Médio II e Grande 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10,50%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10,30%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848743"/>
                  </a:ext>
                </a:extLst>
              </a:tr>
              <a:tr h="776290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Custeio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Mini, Pequeno e Pequeno-Médio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9,25%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8,80%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183862"/>
                  </a:ext>
                </a:extLst>
              </a:tr>
              <a:tr h="5439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Médio I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9,89%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9,50%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438876"/>
                  </a:ext>
                </a:extLst>
              </a:tr>
              <a:tr h="5439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Médio II e Grande 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11,05%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10,80%</a:t>
                      </a:r>
                    </a:p>
                  </a:txBody>
                  <a:tcPr marL="14288" marR="14288" marT="14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98583"/>
                  </a:ext>
                </a:extLst>
              </a:tr>
            </a:tbl>
          </a:graphicData>
        </a:graphic>
      </p:graphicFrame>
      <p:sp>
        <p:nvSpPr>
          <p:cNvPr id="19" name="Freeform 8"/>
          <p:cNvSpPr/>
          <p:nvPr/>
        </p:nvSpPr>
        <p:spPr>
          <a:xfrm>
            <a:off x="5540203" y="6095717"/>
            <a:ext cx="2214808" cy="1688791"/>
          </a:xfrm>
          <a:custGeom>
            <a:avLst/>
            <a:gdLst/>
            <a:ahLst/>
            <a:cxnLst/>
            <a:rect l="l" t="t" r="r" b="b"/>
            <a:pathLst>
              <a:path w="2214808" h="1688791">
                <a:moveTo>
                  <a:pt x="0" y="0"/>
                </a:moveTo>
                <a:lnTo>
                  <a:pt x="2214808" y="0"/>
                </a:lnTo>
                <a:lnTo>
                  <a:pt x="2214808" y="1688791"/>
                </a:lnTo>
                <a:lnTo>
                  <a:pt x="0" y="1688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TextBox 10"/>
          <p:cNvSpPr txBox="1"/>
          <p:nvPr/>
        </p:nvSpPr>
        <p:spPr>
          <a:xfrm>
            <a:off x="5906691" y="6272568"/>
            <a:ext cx="1481831" cy="60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3907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8,20%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5963289" y="6810898"/>
            <a:ext cx="1368636" cy="53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a.a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3925" y="4222201"/>
            <a:ext cx="16482520" cy="3753538"/>
            <a:chOff x="0" y="0"/>
            <a:chExt cx="1436385" cy="3271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6385" cy="327106"/>
            </a:xfrm>
            <a:custGeom>
              <a:avLst/>
              <a:gdLst/>
              <a:ahLst/>
              <a:cxnLst/>
              <a:rect l="l" t="t" r="r" b="b"/>
              <a:pathLst>
                <a:path w="1436385" h="327106">
                  <a:moveTo>
                    <a:pt x="1233185" y="0"/>
                  </a:moveTo>
                  <a:cubicBezTo>
                    <a:pt x="1345415" y="0"/>
                    <a:pt x="1436385" y="73221"/>
                    <a:pt x="1436385" y="163553"/>
                  </a:cubicBezTo>
                  <a:cubicBezTo>
                    <a:pt x="1436385" y="253885"/>
                    <a:pt x="1345415" y="327106"/>
                    <a:pt x="1233185" y="327106"/>
                  </a:cubicBezTo>
                  <a:lnTo>
                    <a:pt x="203200" y="327106"/>
                  </a:lnTo>
                  <a:cubicBezTo>
                    <a:pt x="90970" y="327106"/>
                    <a:pt x="0" y="253885"/>
                    <a:pt x="0" y="163553"/>
                  </a:cubicBezTo>
                  <a:cubicBezTo>
                    <a:pt x="0" y="73221"/>
                    <a:pt x="90970" y="0"/>
                    <a:pt x="203200" y="0"/>
                  </a:cubicBezTo>
                  <a:lnTo>
                    <a:pt x="1233185" y="0"/>
                  </a:lnTo>
                </a:path>
              </a:pathLst>
            </a:custGeom>
            <a:blipFill>
              <a:blip r:embed="rId3"/>
              <a:stretch>
                <a:fillRect t="-153046" b="-186072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1900" y="6502393"/>
            <a:ext cx="2655689" cy="26556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57899" y="6502393"/>
            <a:ext cx="2655689" cy="2655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13898" y="6502393"/>
            <a:ext cx="2655689" cy="2655689"/>
            <a:chOff x="0" y="0"/>
            <a:chExt cx="4445000" cy="444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0" y="2222500"/>
                  </a:moveTo>
                  <a:cubicBezTo>
                    <a:pt x="0" y="995045"/>
                    <a:pt x="995045" y="0"/>
                    <a:pt x="2222500" y="0"/>
                  </a:cubicBezTo>
                  <a:cubicBezTo>
                    <a:pt x="3449955" y="0"/>
                    <a:pt x="4445000" y="995045"/>
                    <a:pt x="4445000" y="2222500"/>
                  </a:cubicBezTo>
                  <a:cubicBezTo>
                    <a:pt x="4445000" y="3449955"/>
                    <a:pt x="3449955" y="4445000"/>
                    <a:pt x="2222500" y="4445000"/>
                  </a:cubicBezTo>
                  <a:cubicBezTo>
                    <a:pt x="995045" y="4445000"/>
                    <a:pt x="0" y="3449955"/>
                    <a:pt x="0" y="222250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69896" y="6502393"/>
            <a:ext cx="2655689" cy="2655689"/>
            <a:chOff x="0" y="0"/>
            <a:chExt cx="4445000" cy="444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0" y="2222500"/>
                  </a:moveTo>
                  <a:cubicBezTo>
                    <a:pt x="0" y="995045"/>
                    <a:pt x="995045" y="0"/>
                    <a:pt x="2222500" y="0"/>
                  </a:cubicBezTo>
                  <a:cubicBezTo>
                    <a:pt x="3449955" y="0"/>
                    <a:pt x="4445000" y="995045"/>
                    <a:pt x="4445000" y="2222500"/>
                  </a:cubicBezTo>
                  <a:cubicBezTo>
                    <a:pt x="4445000" y="3449955"/>
                    <a:pt x="3449955" y="4445000"/>
                    <a:pt x="2222500" y="4445000"/>
                  </a:cubicBezTo>
                  <a:cubicBezTo>
                    <a:pt x="995045" y="4445000"/>
                    <a:pt x="0" y="3449955"/>
                    <a:pt x="0" y="222250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30411" y="6502393"/>
            <a:ext cx="2655689" cy="2655689"/>
            <a:chOff x="0" y="0"/>
            <a:chExt cx="4445000" cy="444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0" y="2222500"/>
                  </a:moveTo>
                  <a:cubicBezTo>
                    <a:pt x="0" y="995045"/>
                    <a:pt x="995045" y="0"/>
                    <a:pt x="2222500" y="0"/>
                  </a:cubicBezTo>
                  <a:cubicBezTo>
                    <a:pt x="3449955" y="0"/>
                    <a:pt x="4445000" y="995045"/>
                    <a:pt x="4445000" y="2222500"/>
                  </a:cubicBezTo>
                  <a:cubicBezTo>
                    <a:pt x="4445000" y="3449955"/>
                    <a:pt x="3449955" y="4445000"/>
                    <a:pt x="2222500" y="4445000"/>
                  </a:cubicBezTo>
                  <a:cubicBezTo>
                    <a:pt x="995045" y="4445000"/>
                    <a:pt x="0" y="3449955"/>
                    <a:pt x="0" y="222250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36615" y="439816"/>
            <a:ext cx="14618815" cy="130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5"/>
              </a:lnSpc>
            </a:pPr>
            <a:r>
              <a:rPr lang="en-US" sz="5335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Mais que números, </a:t>
            </a:r>
          </a:p>
          <a:p>
            <a:pPr algn="ctr">
              <a:lnSpc>
                <a:spcPts val="5015"/>
              </a:lnSpc>
            </a:pPr>
            <a:r>
              <a:rPr lang="en-US" sz="5335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Constr</a:t>
            </a:r>
            <a:r>
              <a:rPr lang="en-US" sz="5335" b="1" u="none" strike="noStrike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uímos Desenvolvimento!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0664" y="7265759"/>
            <a:ext cx="2438163" cy="13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</a:t>
            </a:r>
            <a:r>
              <a:rPr lang="en-US" sz="2599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erar ou manter </a:t>
            </a:r>
            <a:r>
              <a:rPr lang="en-US" sz="2599" b="1" u="none" strike="noStrike" spc="-25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308,7 mil</a:t>
            </a:r>
            <a:r>
              <a:rPr lang="en-US" sz="2599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empregos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66662" y="6929775"/>
            <a:ext cx="2438163" cy="185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sz="2599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umento de</a:t>
            </a: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spc="-27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799" b="1" u="none" strike="noStrike" spc="-27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R$ 5,0 bi</a:t>
            </a:r>
            <a:r>
              <a:rPr lang="en-US" sz="2799" u="none" strike="noStrike" spc="-27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na massa salarial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14925" y="6948825"/>
            <a:ext cx="2300521" cy="185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8"/>
              </a:lnSpc>
              <a:spcBef>
                <a:spcPct val="0"/>
              </a:spcBef>
            </a:pPr>
            <a:r>
              <a:rPr lang="en-US" sz="2641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Incre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mento de </a:t>
            </a:r>
            <a:r>
              <a:rPr lang="en-US" sz="2641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R$ 1,2 bi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na arrecadação tributária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83962" y="6967237"/>
            <a:ext cx="2300521" cy="178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8"/>
              </a:lnSpc>
              <a:spcBef>
                <a:spcPct val="0"/>
              </a:spcBef>
            </a:pPr>
            <a:r>
              <a:rPr lang="en-US" sz="2541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Incre</a:t>
            </a:r>
            <a:r>
              <a:rPr lang="en-US" sz="2541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mento de </a:t>
            </a:r>
            <a:r>
              <a:rPr lang="en-US" sz="2541" b="1" u="none" strike="noStrike" spc="-25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R$ 25,4 bi</a:t>
            </a:r>
            <a:r>
              <a:rPr lang="en-US" sz="2541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no valor bruto da produção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35186" y="6929775"/>
            <a:ext cx="2478105" cy="18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8"/>
              </a:lnSpc>
              <a:spcBef>
                <a:spcPct val="0"/>
              </a:spcBef>
            </a:pPr>
            <a:r>
              <a:rPr lang="en-US" sz="2641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Incre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mento de </a:t>
            </a:r>
            <a:r>
              <a:rPr lang="en-US" sz="2641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R$ 11,2 bi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no valor adicionado à economia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3847" y="2650670"/>
            <a:ext cx="120019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</a:pPr>
            <a:r>
              <a:rPr lang="en-US" sz="2538" dirty="0">
                <a:solidFill>
                  <a:srgbClr val="432D17"/>
                </a:solidFill>
                <a:latin typeface="Trebuchet MS"/>
                <a:ea typeface="Trebuchet MS"/>
                <a:cs typeface="Trebuchet MS"/>
                <a:sym typeface="Trebuchet MS"/>
              </a:rPr>
              <a:t>Valor Total Contratado no Plano Safra 24/25: </a:t>
            </a:r>
            <a:r>
              <a:rPr lang="en-US" sz="2538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R$ 22,7 Bilhões</a:t>
            </a:r>
          </a:p>
          <a:p>
            <a:pPr algn="just">
              <a:lnSpc>
                <a:spcPts val="4289"/>
              </a:lnSpc>
            </a:pPr>
            <a:r>
              <a:rPr lang="en-US" sz="2538" b="1" dirty="0">
                <a:solidFill>
                  <a:srgbClr val="432D1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Impactos Econômicos dessas aplicações: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3925" y="9389147"/>
            <a:ext cx="12001956" cy="40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0"/>
              </a:lnSpc>
            </a:pPr>
            <a:r>
              <a:rPr lang="en-US" sz="2000" dirty="0">
                <a:solidFill>
                  <a:srgbClr val="432D17"/>
                </a:solidFill>
                <a:latin typeface="Trebuchet MS"/>
                <a:ea typeface="Trebuchet MS"/>
                <a:cs typeface="Trebuchet MS"/>
                <a:sym typeface="Trebuchet MS"/>
              </a:rPr>
              <a:t>Fonte: ETENE – Escritório Técnico de Estudos Econômicos do Nordeste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102" y="518326"/>
            <a:ext cx="2184657" cy="784836"/>
          </a:xfrm>
          <a:prstGeom prst="rect">
            <a:avLst/>
          </a:prstGeom>
        </p:spPr>
      </p:pic>
      <p:sp>
        <p:nvSpPr>
          <p:cNvPr id="25" name="TextBox 16">
            <a:extLst>
              <a:ext uri="{FF2B5EF4-FFF2-40B4-BE49-F238E27FC236}">
                <a16:creationId xmlns:a16="http://schemas.microsoft.com/office/drawing/2014/main" id="{896F5C92-82ED-BD89-1D1A-C2DEFC05A039}"/>
              </a:ext>
            </a:extLst>
          </p:cNvPr>
          <p:cNvSpPr txBox="1"/>
          <p:nvPr/>
        </p:nvSpPr>
        <p:spPr>
          <a:xfrm>
            <a:off x="1726987" y="1820172"/>
            <a:ext cx="14618815" cy="56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5"/>
              </a:lnSpc>
            </a:pPr>
            <a:r>
              <a:rPr lang="en-US" sz="28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Agricultura Familiar e Empresarial</a:t>
            </a:r>
            <a:endParaRPr lang="en-US" sz="2800" b="1" u="none" strike="noStrike" dirty="0">
              <a:gradFill>
                <a:gsLst>
                  <a:gs pos="0">
                    <a:srgbClr val="004B2A">
                      <a:alpha val="100000"/>
                    </a:srgbClr>
                  </a:gs>
                  <a:gs pos="100000">
                    <a:srgbClr val="002E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Trebuchet MS Bold"/>
              <a:ea typeface="Trebuchet MS Bold"/>
              <a:cs typeface="Trebuchet MS Bold"/>
              <a:sym typeface="Trebuchet MS Bold"/>
            </a:endParaRPr>
          </a:p>
        </p:txBody>
      </p:sp>
      <p:sp>
        <p:nvSpPr>
          <p:cNvPr id="26" name="Espaço Reservado para Rodapé 2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08228" y="-706772"/>
            <a:ext cx="12712693" cy="12885852"/>
            <a:chOff x="0" y="0"/>
            <a:chExt cx="16950257" cy="171811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12560" cy="17181136"/>
            </a:xfrm>
            <a:custGeom>
              <a:avLst/>
              <a:gdLst/>
              <a:ahLst/>
              <a:cxnLst/>
              <a:rect l="l" t="t" r="r" b="b"/>
              <a:pathLst>
                <a:path w="16712560" h="17181136">
                  <a:moveTo>
                    <a:pt x="0" y="0"/>
                  </a:moveTo>
                  <a:lnTo>
                    <a:pt x="16712560" y="0"/>
                  </a:lnTo>
                  <a:lnTo>
                    <a:pt x="16712560" y="17181136"/>
                  </a:lnTo>
                  <a:lnTo>
                    <a:pt x="0" y="1718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9745490" y="2530685"/>
              <a:ext cx="7204766" cy="9778146"/>
            </a:xfrm>
            <a:custGeom>
              <a:avLst/>
              <a:gdLst/>
              <a:ahLst/>
              <a:cxnLst/>
              <a:rect l="l" t="t" r="r" b="b"/>
              <a:pathLst>
                <a:path w="7204766" h="9778146">
                  <a:moveTo>
                    <a:pt x="0" y="0"/>
                  </a:moveTo>
                  <a:lnTo>
                    <a:pt x="7204767" y="0"/>
                  </a:lnTo>
                  <a:lnTo>
                    <a:pt x="7204767" y="9778146"/>
                  </a:lnTo>
                  <a:lnTo>
                    <a:pt x="0" y="9778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3065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79057" y="2492246"/>
            <a:ext cx="3880243" cy="2200293"/>
            <a:chOff x="0" y="0"/>
            <a:chExt cx="1021957" cy="579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1957" cy="579501"/>
            </a:xfrm>
            <a:custGeom>
              <a:avLst/>
              <a:gdLst/>
              <a:ahLst/>
              <a:cxnLst/>
              <a:rect l="l" t="t" r="r" b="b"/>
              <a:pathLst>
                <a:path w="1021957" h="579501">
                  <a:moveTo>
                    <a:pt x="53871" y="0"/>
                  </a:moveTo>
                  <a:lnTo>
                    <a:pt x="968086" y="0"/>
                  </a:lnTo>
                  <a:cubicBezTo>
                    <a:pt x="982374" y="0"/>
                    <a:pt x="996076" y="5676"/>
                    <a:pt x="1006179" y="15778"/>
                  </a:cubicBezTo>
                  <a:cubicBezTo>
                    <a:pt x="1016281" y="25881"/>
                    <a:pt x="1021957" y="39583"/>
                    <a:pt x="1021957" y="53871"/>
                  </a:cubicBezTo>
                  <a:lnTo>
                    <a:pt x="1021957" y="525630"/>
                  </a:lnTo>
                  <a:cubicBezTo>
                    <a:pt x="1021957" y="539918"/>
                    <a:pt x="1016281" y="553620"/>
                    <a:pt x="1006179" y="563723"/>
                  </a:cubicBezTo>
                  <a:cubicBezTo>
                    <a:pt x="996076" y="573825"/>
                    <a:pt x="982374" y="579501"/>
                    <a:pt x="968086" y="579501"/>
                  </a:cubicBezTo>
                  <a:lnTo>
                    <a:pt x="53871" y="579501"/>
                  </a:lnTo>
                  <a:cubicBezTo>
                    <a:pt x="39583" y="579501"/>
                    <a:pt x="25881" y="573825"/>
                    <a:pt x="15778" y="563723"/>
                  </a:cubicBezTo>
                  <a:cubicBezTo>
                    <a:pt x="5676" y="553620"/>
                    <a:pt x="0" y="539918"/>
                    <a:pt x="0" y="525630"/>
                  </a:cubicBezTo>
                  <a:lnTo>
                    <a:pt x="0" y="53871"/>
                  </a:lnTo>
                  <a:cubicBezTo>
                    <a:pt x="0" y="39583"/>
                    <a:pt x="5676" y="25881"/>
                    <a:pt x="15778" y="15778"/>
                  </a:cubicBezTo>
                  <a:cubicBezTo>
                    <a:pt x="25881" y="5676"/>
                    <a:pt x="39583" y="0"/>
                    <a:pt x="53871" y="0"/>
                  </a:cubicBezTo>
                  <a:close/>
                </a:path>
              </a:pathLst>
            </a:custGeom>
            <a:solidFill>
              <a:srgbClr val="E4E6E3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1021957" cy="703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87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79057" y="4843692"/>
            <a:ext cx="3880243" cy="2338761"/>
            <a:chOff x="0" y="0"/>
            <a:chExt cx="1212602" cy="7308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2602" cy="730878"/>
            </a:xfrm>
            <a:custGeom>
              <a:avLst/>
              <a:gdLst/>
              <a:ahLst/>
              <a:cxnLst/>
              <a:rect l="l" t="t" r="r" b="b"/>
              <a:pathLst>
                <a:path w="1212602" h="730878">
                  <a:moveTo>
                    <a:pt x="53871" y="0"/>
                  </a:moveTo>
                  <a:lnTo>
                    <a:pt x="1158731" y="0"/>
                  </a:lnTo>
                  <a:cubicBezTo>
                    <a:pt x="1173018" y="0"/>
                    <a:pt x="1186720" y="5676"/>
                    <a:pt x="1196823" y="15778"/>
                  </a:cubicBezTo>
                  <a:cubicBezTo>
                    <a:pt x="1206926" y="25881"/>
                    <a:pt x="1212602" y="39583"/>
                    <a:pt x="1212602" y="53871"/>
                  </a:cubicBezTo>
                  <a:lnTo>
                    <a:pt x="1212602" y="677007"/>
                  </a:lnTo>
                  <a:cubicBezTo>
                    <a:pt x="1212602" y="706759"/>
                    <a:pt x="1188483" y="730878"/>
                    <a:pt x="1158731" y="730878"/>
                  </a:cubicBezTo>
                  <a:lnTo>
                    <a:pt x="53871" y="730878"/>
                  </a:lnTo>
                  <a:cubicBezTo>
                    <a:pt x="39583" y="730878"/>
                    <a:pt x="25881" y="725203"/>
                    <a:pt x="15778" y="715100"/>
                  </a:cubicBezTo>
                  <a:cubicBezTo>
                    <a:pt x="5676" y="704997"/>
                    <a:pt x="0" y="691295"/>
                    <a:pt x="0" y="677007"/>
                  </a:cubicBezTo>
                  <a:lnTo>
                    <a:pt x="0" y="53871"/>
                  </a:lnTo>
                  <a:cubicBezTo>
                    <a:pt x="0" y="39583"/>
                    <a:pt x="5676" y="25881"/>
                    <a:pt x="15778" y="15778"/>
                  </a:cubicBezTo>
                  <a:cubicBezTo>
                    <a:pt x="25881" y="5676"/>
                    <a:pt x="39583" y="0"/>
                    <a:pt x="53871" y="0"/>
                  </a:cubicBezTo>
                  <a:close/>
                </a:path>
              </a:pathLst>
            </a:custGeom>
            <a:solidFill>
              <a:srgbClr val="E4E6E3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1212602" cy="85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87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79057" y="7411052"/>
            <a:ext cx="3880243" cy="2395084"/>
            <a:chOff x="0" y="0"/>
            <a:chExt cx="1021957" cy="6308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1957" cy="630804"/>
            </a:xfrm>
            <a:custGeom>
              <a:avLst/>
              <a:gdLst/>
              <a:ahLst/>
              <a:cxnLst/>
              <a:rect l="l" t="t" r="r" b="b"/>
              <a:pathLst>
                <a:path w="1021957" h="630804">
                  <a:moveTo>
                    <a:pt x="53871" y="0"/>
                  </a:moveTo>
                  <a:lnTo>
                    <a:pt x="968086" y="0"/>
                  </a:lnTo>
                  <a:cubicBezTo>
                    <a:pt x="982374" y="0"/>
                    <a:pt x="996076" y="5676"/>
                    <a:pt x="1006179" y="15778"/>
                  </a:cubicBezTo>
                  <a:cubicBezTo>
                    <a:pt x="1016281" y="25881"/>
                    <a:pt x="1021957" y="39583"/>
                    <a:pt x="1021957" y="53871"/>
                  </a:cubicBezTo>
                  <a:lnTo>
                    <a:pt x="1021957" y="576933"/>
                  </a:lnTo>
                  <a:cubicBezTo>
                    <a:pt x="1021957" y="591221"/>
                    <a:pt x="1016281" y="604923"/>
                    <a:pt x="1006179" y="615026"/>
                  </a:cubicBezTo>
                  <a:cubicBezTo>
                    <a:pt x="996076" y="625128"/>
                    <a:pt x="982374" y="630804"/>
                    <a:pt x="968086" y="630804"/>
                  </a:cubicBezTo>
                  <a:lnTo>
                    <a:pt x="53871" y="630804"/>
                  </a:lnTo>
                  <a:cubicBezTo>
                    <a:pt x="39583" y="630804"/>
                    <a:pt x="25881" y="625128"/>
                    <a:pt x="15778" y="615026"/>
                  </a:cubicBezTo>
                  <a:cubicBezTo>
                    <a:pt x="5676" y="604923"/>
                    <a:pt x="0" y="591221"/>
                    <a:pt x="0" y="576933"/>
                  </a:cubicBezTo>
                  <a:lnTo>
                    <a:pt x="0" y="53871"/>
                  </a:lnTo>
                  <a:cubicBezTo>
                    <a:pt x="0" y="39583"/>
                    <a:pt x="5676" y="25881"/>
                    <a:pt x="15778" y="15778"/>
                  </a:cubicBezTo>
                  <a:cubicBezTo>
                    <a:pt x="25881" y="5676"/>
                    <a:pt x="39583" y="0"/>
                    <a:pt x="53871" y="0"/>
                  </a:cubicBezTo>
                  <a:close/>
                </a:path>
              </a:pathLst>
            </a:custGeom>
            <a:solidFill>
              <a:srgbClr val="E4E6E3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23825"/>
              <a:ext cx="1021957" cy="75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87"/>
                </a:lnSpc>
              </a:pPr>
              <a:endParaRPr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8534" y="5753636"/>
            <a:ext cx="6056041" cy="1657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6999" b="1" spc="-279" dirty="0">
                <a:solidFill>
                  <a:srgbClr val="00492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Área de Atuação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68246" y="3432008"/>
            <a:ext cx="2182326" cy="91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7"/>
              </a:lnSpc>
            </a:pPr>
            <a:r>
              <a:rPr lang="en-US" sz="33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Agências do BNB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01604" y="2857256"/>
            <a:ext cx="3435150" cy="52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4"/>
              </a:lnSpc>
              <a:spcBef>
                <a:spcPct val="0"/>
              </a:spcBef>
            </a:pPr>
            <a:r>
              <a:rPr lang="en-US" sz="36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297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70804" y="5244316"/>
            <a:ext cx="2488572" cy="91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97"/>
              </a:lnSpc>
              <a:spcBef>
                <a:spcPct val="0"/>
              </a:spcBef>
            </a:pPr>
            <a:r>
              <a:rPr lang="en-US" sz="3300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Total de Municípos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70804" y="6233365"/>
            <a:ext cx="2488572" cy="52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4"/>
              </a:lnSpc>
              <a:spcBef>
                <a:spcPct val="0"/>
              </a:spcBef>
            </a:pPr>
            <a:r>
              <a:rPr lang="en-US" sz="36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2.074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40806" y="7942656"/>
            <a:ext cx="3156745" cy="136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7"/>
              </a:lnSpc>
            </a:pPr>
            <a:r>
              <a:rPr lang="en-US" sz="3300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"/>
                <a:ea typeface="Trebuchet MS"/>
                <a:cs typeface="Trebuchet MS"/>
                <a:sym typeface="Trebuchet MS"/>
              </a:rPr>
              <a:t>População </a:t>
            </a:r>
          </a:p>
          <a:p>
            <a:pPr algn="ctr">
              <a:lnSpc>
                <a:spcPts val="3597"/>
              </a:lnSpc>
            </a:pPr>
            <a:r>
              <a:rPr lang="en-US" sz="33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59,3 milhões</a:t>
            </a:r>
            <a:r>
              <a:rPr lang="en-US" sz="3300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0" lvl="0" indent="0" algn="ctr">
              <a:lnSpc>
                <a:spcPts val="3597"/>
              </a:lnSpc>
            </a:pPr>
            <a:r>
              <a:rPr lang="en-US" sz="3300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"/>
                <a:ea typeface="Trebuchet MS"/>
                <a:cs typeface="Trebuchet MS"/>
                <a:sym typeface="Trebuchet MS"/>
              </a:rPr>
              <a:t>de habitantes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8534" y="7718979"/>
            <a:ext cx="4428265" cy="174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25"/>
              </a:lnSpc>
            </a:pPr>
            <a:r>
              <a:rPr lang="en-US" sz="25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 Banco do Nordeste atua em </a:t>
            </a:r>
            <a:r>
              <a:rPr lang="en-US" sz="25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2.074 municípios</a:t>
            </a:r>
            <a:r>
              <a:rPr lang="en-US" sz="25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localizados na</a:t>
            </a:r>
            <a:r>
              <a:rPr lang="en-US" sz="25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Região Nordeste e no Norte dos estados de Minas Gerais e Espírito Santo.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246" y="958403"/>
            <a:ext cx="2184657" cy="784836"/>
          </a:xfrm>
          <a:prstGeom prst="rect">
            <a:avLst/>
          </a:prstGeom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 dirty="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 dirty="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923925" y="4222201"/>
            <a:ext cx="16482520" cy="3753538"/>
            <a:chOff x="0" y="0"/>
            <a:chExt cx="1436385" cy="327106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1436385" cy="327106"/>
            </a:xfrm>
            <a:custGeom>
              <a:avLst/>
              <a:gdLst/>
              <a:ahLst/>
              <a:cxnLst/>
              <a:rect l="l" t="t" r="r" b="b"/>
              <a:pathLst>
                <a:path w="1436385" h="327106">
                  <a:moveTo>
                    <a:pt x="1233185" y="0"/>
                  </a:moveTo>
                  <a:cubicBezTo>
                    <a:pt x="1345415" y="0"/>
                    <a:pt x="1436385" y="73221"/>
                    <a:pt x="1436385" y="163553"/>
                  </a:cubicBezTo>
                  <a:cubicBezTo>
                    <a:pt x="1436385" y="253885"/>
                    <a:pt x="1345415" y="327106"/>
                    <a:pt x="1233185" y="327106"/>
                  </a:cubicBezTo>
                  <a:lnTo>
                    <a:pt x="203200" y="327106"/>
                  </a:lnTo>
                  <a:cubicBezTo>
                    <a:pt x="90970" y="327106"/>
                    <a:pt x="0" y="253885"/>
                    <a:pt x="0" y="163553"/>
                  </a:cubicBezTo>
                  <a:cubicBezTo>
                    <a:pt x="0" y="73221"/>
                    <a:pt x="90970" y="0"/>
                    <a:pt x="203200" y="0"/>
                  </a:cubicBezTo>
                  <a:lnTo>
                    <a:pt x="1233185" y="0"/>
                  </a:lnTo>
                </a:path>
              </a:pathLst>
            </a:custGeom>
            <a:blipFill>
              <a:blip r:embed="rId3"/>
              <a:stretch>
                <a:fillRect t="-153046" b="-186072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1900" y="6502393"/>
            <a:ext cx="2655689" cy="26556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57899" y="6502393"/>
            <a:ext cx="2655689" cy="2655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13898" y="6502393"/>
            <a:ext cx="2655689" cy="2655689"/>
            <a:chOff x="0" y="0"/>
            <a:chExt cx="4445000" cy="444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0" y="2222500"/>
                  </a:moveTo>
                  <a:cubicBezTo>
                    <a:pt x="0" y="995045"/>
                    <a:pt x="995045" y="0"/>
                    <a:pt x="2222500" y="0"/>
                  </a:cubicBezTo>
                  <a:cubicBezTo>
                    <a:pt x="3449955" y="0"/>
                    <a:pt x="4445000" y="995045"/>
                    <a:pt x="4445000" y="2222500"/>
                  </a:cubicBezTo>
                  <a:cubicBezTo>
                    <a:pt x="4445000" y="3449955"/>
                    <a:pt x="3449955" y="4445000"/>
                    <a:pt x="2222500" y="4445000"/>
                  </a:cubicBezTo>
                  <a:cubicBezTo>
                    <a:pt x="995045" y="4445000"/>
                    <a:pt x="0" y="3449955"/>
                    <a:pt x="0" y="222250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69896" y="6502393"/>
            <a:ext cx="2655689" cy="2655689"/>
            <a:chOff x="0" y="0"/>
            <a:chExt cx="4445000" cy="444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0" y="2222500"/>
                  </a:moveTo>
                  <a:cubicBezTo>
                    <a:pt x="0" y="995045"/>
                    <a:pt x="995045" y="0"/>
                    <a:pt x="2222500" y="0"/>
                  </a:cubicBezTo>
                  <a:cubicBezTo>
                    <a:pt x="3449955" y="0"/>
                    <a:pt x="4445000" y="995045"/>
                    <a:pt x="4445000" y="2222500"/>
                  </a:cubicBezTo>
                  <a:cubicBezTo>
                    <a:pt x="4445000" y="3449955"/>
                    <a:pt x="3449955" y="4445000"/>
                    <a:pt x="2222500" y="4445000"/>
                  </a:cubicBezTo>
                  <a:cubicBezTo>
                    <a:pt x="995045" y="4445000"/>
                    <a:pt x="0" y="3449955"/>
                    <a:pt x="0" y="222250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30411" y="6502393"/>
            <a:ext cx="2655689" cy="2655689"/>
            <a:chOff x="0" y="0"/>
            <a:chExt cx="4445000" cy="444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45000" cy="4445000"/>
            </a:xfrm>
            <a:custGeom>
              <a:avLst/>
              <a:gdLst/>
              <a:ahLst/>
              <a:cxnLst/>
              <a:rect l="l" t="t" r="r" b="b"/>
              <a:pathLst>
                <a:path w="4445000" h="4445000">
                  <a:moveTo>
                    <a:pt x="0" y="2222500"/>
                  </a:moveTo>
                  <a:cubicBezTo>
                    <a:pt x="0" y="995045"/>
                    <a:pt x="995045" y="0"/>
                    <a:pt x="2222500" y="0"/>
                  </a:cubicBezTo>
                  <a:cubicBezTo>
                    <a:pt x="3449955" y="0"/>
                    <a:pt x="4445000" y="995045"/>
                    <a:pt x="4445000" y="2222500"/>
                  </a:cubicBezTo>
                  <a:cubicBezTo>
                    <a:pt x="4445000" y="3449955"/>
                    <a:pt x="3449955" y="4445000"/>
                    <a:pt x="2222500" y="4445000"/>
                  </a:cubicBezTo>
                  <a:cubicBezTo>
                    <a:pt x="995045" y="4445000"/>
                    <a:pt x="0" y="3449955"/>
                    <a:pt x="0" y="2222500"/>
                  </a:cubicBezTo>
                  <a:close/>
                </a:path>
              </a:pathLst>
            </a:custGeom>
            <a:solidFill>
              <a:srgbClr val="A6193C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61107" y="375914"/>
            <a:ext cx="14618815" cy="130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5"/>
              </a:lnSpc>
            </a:pPr>
            <a:r>
              <a:rPr lang="en-US" sz="5335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Mais que números, </a:t>
            </a:r>
          </a:p>
          <a:p>
            <a:pPr algn="ctr">
              <a:lnSpc>
                <a:spcPts val="5015"/>
              </a:lnSpc>
            </a:pPr>
            <a:r>
              <a:rPr lang="en-US" sz="5335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Constr</a:t>
            </a:r>
            <a:r>
              <a:rPr lang="en-US" sz="5335" b="1" u="none" strike="noStrike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uímos Desenvolvimento!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0664" y="7265759"/>
            <a:ext cx="2438163" cy="136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spc="-25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G</a:t>
            </a:r>
            <a:r>
              <a:rPr lang="en-US" sz="2599" u="none" strike="noStrike" spc="-25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erar ou manter </a:t>
            </a:r>
            <a:r>
              <a:rPr lang="en-US" sz="2599" b="1" u="none" strike="noStrike" spc="-25" dirty="0">
                <a:solidFill>
                  <a:srgbClr val="FFFCF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167,8 mil</a:t>
            </a:r>
            <a:r>
              <a:rPr lang="en-US" sz="2599" u="none" strike="noStrike" spc="-25" dirty="0">
                <a:solidFill>
                  <a:srgbClr val="FFFCFC"/>
                </a:solidFill>
                <a:latin typeface="Trebuchet MS"/>
                <a:ea typeface="Trebuchet MS"/>
                <a:cs typeface="Trebuchet MS"/>
                <a:sym typeface="Trebuchet MS"/>
              </a:rPr>
              <a:t> empregos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66662" y="6929775"/>
            <a:ext cx="2438163" cy="185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sz="2599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umento de</a:t>
            </a: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spc="-27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799" b="1" u="none" strike="noStrike" spc="-27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R$ 2,8 bi</a:t>
            </a:r>
            <a:r>
              <a:rPr lang="en-US" sz="2799" u="none" strike="noStrike" spc="-27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na massa salarial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14925" y="6948825"/>
            <a:ext cx="2300521" cy="185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8"/>
              </a:lnSpc>
              <a:spcBef>
                <a:spcPct val="0"/>
              </a:spcBef>
            </a:pPr>
            <a:r>
              <a:rPr lang="en-US" sz="2641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Incre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mento de </a:t>
            </a:r>
            <a:r>
              <a:rPr lang="en-US" sz="2641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R$ 679 Mi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na arrecadação tributária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83962" y="6967237"/>
            <a:ext cx="2300521" cy="178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8"/>
              </a:lnSpc>
              <a:spcBef>
                <a:spcPct val="0"/>
              </a:spcBef>
            </a:pPr>
            <a:r>
              <a:rPr lang="en-US" sz="2541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Incre</a:t>
            </a:r>
            <a:r>
              <a:rPr lang="en-US" sz="2541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mento de </a:t>
            </a:r>
            <a:r>
              <a:rPr lang="en-US" sz="2541" b="1" u="none" strike="noStrike" spc="-25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R$ 14,5 bi</a:t>
            </a:r>
            <a:r>
              <a:rPr lang="en-US" sz="2541" u="none" strike="noStrike" spc="-25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no valor bruto da produção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35186" y="6929775"/>
            <a:ext cx="2478105" cy="18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8"/>
              </a:lnSpc>
              <a:spcBef>
                <a:spcPct val="0"/>
              </a:spcBef>
            </a:pPr>
            <a:r>
              <a:rPr lang="en-US" sz="2641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Incre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mento de </a:t>
            </a:r>
            <a:r>
              <a:rPr lang="en-US" sz="2641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R$ 6,4 bi</a:t>
            </a:r>
            <a:r>
              <a:rPr lang="en-US" sz="2641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no valor adicionado à economia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3925" y="9389147"/>
            <a:ext cx="12001956" cy="40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0"/>
              </a:lnSpc>
            </a:pPr>
            <a:r>
              <a:rPr lang="en-US" sz="2000" dirty="0">
                <a:solidFill>
                  <a:srgbClr val="432D17"/>
                </a:solidFill>
                <a:latin typeface="Trebuchet MS"/>
                <a:ea typeface="Trebuchet MS"/>
                <a:cs typeface="Trebuchet MS"/>
                <a:sym typeface="Trebuchet MS"/>
              </a:rPr>
              <a:t>Fonte: ETENE – Escritório Técnico de Estudos Econômicos do Nordeste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3847" y="2628900"/>
            <a:ext cx="12001956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</a:pPr>
            <a:r>
              <a:rPr lang="en-US" sz="2538" dirty="0">
                <a:solidFill>
                  <a:srgbClr val="432D17"/>
                </a:solidFill>
                <a:latin typeface="Trebuchet MS"/>
                <a:ea typeface="Trebuchet MS"/>
                <a:cs typeface="Trebuchet MS"/>
                <a:sym typeface="Trebuchet MS"/>
              </a:rPr>
              <a:t>Valor Total Contratado em 2025: </a:t>
            </a:r>
            <a:r>
              <a:rPr lang="en-US" sz="2538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R$ 12,82 Bilhões</a:t>
            </a:r>
          </a:p>
          <a:p>
            <a:pPr algn="just">
              <a:lnSpc>
                <a:spcPts val="4289"/>
              </a:lnSpc>
            </a:pPr>
            <a:r>
              <a:rPr lang="en-US" sz="2538" b="1" dirty="0">
                <a:solidFill>
                  <a:srgbClr val="432D17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Impactos Econômicos dessas aplicações: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102" y="518326"/>
            <a:ext cx="2184657" cy="784836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45F8C8A5-D207-430C-4C6A-09003FBEDA52}"/>
              </a:ext>
            </a:extLst>
          </p:cNvPr>
          <p:cNvSpPr txBox="1"/>
          <p:nvPr/>
        </p:nvSpPr>
        <p:spPr>
          <a:xfrm>
            <a:off x="1726987" y="1820172"/>
            <a:ext cx="14618815" cy="56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5"/>
              </a:lnSpc>
            </a:pPr>
            <a:r>
              <a:rPr lang="en-US" sz="28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Agricultura Empresarial</a:t>
            </a:r>
            <a:endParaRPr lang="en-US" sz="2800" b="1" u="none" strike="noStrike" dirty="0">
              <a:gradFill>
                <a:gsLst>
                  <a:gs pos="0">
                    <a:srgbClr val="004B2A">
                      <a:alpha val="100000"/>
                    </a:srgbClr>
                  </a:gs>
                  <a:gs pos="100000">
                    <a:srgbClr val="002E0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Trebuchet MS Bold"/>
              <a:ea typeface="Trebuchet MS Bold"/>
              <a:cs typeface="Trebuchet MS Bold"/>
              <a:sym typeface="Trebuchet MS Bold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52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2923" y="2298049"/>
            <a:ext cx="5774715" cy="5774715"/>
          </a:xfrm>
          <a:custGeom>
            <a:avLst/>
            <a:gdLst/>
            <a:ahLst/>
            <a:cxnLst/>
            <a:rect l="l" t="t" r="r" b="b"/>
            <a:pathLst>
              <a:path w="5774715" h="5774715">
                <a:moveTo>
                  <a:pt x="0" y="0"/>
                </a:moveTo>
                <a:lnTo>
                  <a:pt x="5774715" y="0"/>
                </a:lnTo>
                <a:lnTo>
                  <a:pt x="5774715" y="5774714"/>
                </a:lnTo>
                <a:lnTo>
                  <a:pt x="0" y="577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4438931" y="674860"/>
            <a:ext cx="12798869" cy="8937280"/>
            <a:chOff x="0" y="0"/>
            <a:chExt cx="660400" cy="4611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461149"/>
            </a:xfrm>
            <a:custGeom>
              <a:avLst/>
              <a:gdLst/>
              <a:ahLst/>
              <a:cxnLst/>
              <a:rect l="l" t="t" r="r" b="b"/>
              <a:pathLst>
                <a:path w="660400" h="461149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0691"/>
                  </a:cubicBezTo>
                  <a:lnTo>
                    <a:pt x="660400" y="461149"/>
                  </a:lnTo>
                  <a:lnTo>
                    <a:pt x="0" y="461149"/>
                  </a:lnTo>
                  <a:lnTo>
                    <a:pt x="0" y="32079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66675" cap="sq">
              <a:solidFill>
                <a:srgbClr val="BEC8DA"/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60400" cy="372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64690" y="2214237"/>
            <a:ext cx="5774715" cy="57747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96657" y="229309"/>
            <a:ext cx="1216244" cy="12162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511953" y="6276245"/>
            <a:ext cx="1216244" cy="121624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8B46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47386" y="1476440"/>
            <a:ext cx="1216244" cy="121624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70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903831" y="7689664"/>
            <a:ext cx="1216244" cy="12162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D2E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18493" y="3009909"/>
            <a:ext cx="1216244" cy="121624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502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807329" y="282601"/>
            <a:ext cx="1409248" cy="71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32642" y="6590992"/>
            <a:ext cx="1409248" cy="71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06747" y="1575981"/>
            <a:ext cx="1409248" cy="71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20897" y="4884006"/>
            <a:ext cx="1409248" cy="71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30229" y="3278286"/>
            <a:ext cx="1409248" cy="71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03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915081" y="8924673"/>
            <a:ext cx="1216244" cy="121624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C09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821022" y="4615628"/>
            <a:ext cx="1216244" cy="121624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703C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628018" y="8182219"/>
            <a:ext cx="1409248" cy="71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604778" y="9405171"/>
            <a:ext cx="1409248" cy="71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000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T Fors Bold"/>
                <a:ea typeface="TT Fors Bold"/>
                <a:cs typeface="TT Fors Bold"/>
                <a:sym typeface="TT Fors Bold"/>
              </a:rPr>
              <a:t>07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620897" y="238204"/>
            <a:ext cx="3712261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Conhecer os produtos do BNB:</a:t>
            </a: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Site ou app BNB Agro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41890" y="1531584"/>
            <a:ext cx="3471904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Fazer o cadastro: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presencial ou online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291960" y="3233889"/>
            <a:ext cx="3471904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Abrir conta corrente:</a:t>
            </a: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presencial ou online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477027" y="4839608"/>
            <a:ext cx="3471904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Cadastrar os produto e serviços à sua necessidade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328975" y="6477702"/>
            <a:ext cx="4529475" cy="106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Solicitar seu crédito, entregando a documentação e garantias solicitadas:</a:t>
            </a: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presecial ou online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48005" y="8194774"/>
            <a:ext cx="5234522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Tramita e contrata operações: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assina e registra o instrumento de crédito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611372" y="9429783"/>
            <a:ext cx="3712261" cy="71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Recebe os recursos e paga as parcelas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0662" y="4225104"/>
            <a:ext cx="4524010" cy="190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5"/>
              </a:lnSpc>
            </a:pPr>
            <a:r>
              <a:rPr lang="en-US" sz="5261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 Jornada do Cliente </a:t>
            </a:r>
          </a:p>
          <a:p>
            <a:pPr marL="0" lvl="0" indent="0" algn="ctr">
              <a:lnSpc>
                <a:spcPts val="4945"/>
              </a:lnSpc>
              <a:spcBef>
                <a:spcPct val="0"/>
              </a:spcBef>
            </a:pPr>
            <a:r>
              <a:rPr lang="en-US" sz="5261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Agr</a:t>
            </a:r>
            <a:r>
              <a:rPr lang="en-US" sz="5261" b="1" u="none" strike="noStrike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o no BNB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1878164" y="1588734"/>
            <a:ext cx="6016507" cy="2855884"/>
            <a:chOff x="0" y="0"/>
            <a:chExt cx="1584594" cy="75216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584594" cy="752167"/>
            </a:xfrm>
            <a:custGeom>
              <a:avLst/>
              <a:gdLst/>
              <a:ahLst/>
              <a:cxnLst/>
              <a:rect l="l" t="t" r="r" b="b"/>
              <a:pathLst>
                <a:path w="1584594" h="752167">
                  <a:moveTo>
                    <a:pt x="65626" y="0"/>
                  </a:moveTo>
                  <a:lnTo>
                    <a:pt x="1518969" y="0"/>
                  </a:lnTo>
                  <a:cubicBezTo>
                    <a:pt x="1536374" y="0"/>
                    <a:pt x="1553066" y="6914"/>
                    <a:pt x="1565373" y="19221"/>
                  </a:cubicBezTo>
                  <a:cubicBezTo>
                    <a:pt x="1577680" y="31529"/>
                    <a:pt x="1584594" y="48221"/>
                    <a:pt x="1584594" y="65626"/>
                  </a:cubicBezTo>
                  <a:lnTo>
                    <a:pt x="1584594" y="686541"/>
                  </a:lnTo>
                  <a:cubicBezTo>
                    <a:pt x="1584594" y="722785"/>
                    <a:pt x="1555213" y="752167"/>
                    <a:pt x="1518969" y="752167"/>
                  </a:cubicBezTo>
                  <a:lnTo>
                    <a:pt x="65626" y="752167"/>
                  </a:lnTo>
                  <a:cubicBezTo>
                    <a:pt x="29382" y="752167"/>
                    <a:pt x="0" y="722785"/>
                    <a:pt x="0" y="686541"/>
                  </a:cubicBezTo>
                  <a:lnTo>
                    <a:pt x="0" y="65626"/>
                  </a:lnTo>
                  <a:cubicBezTo>
                    <a:pt x="0" y="29382"/>
                    <a:pt x="29382" y="0"/>
                    <a:pt x="656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104775"/>
              <a:ext cx="1584594" cy="856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 dirty="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2269156" y="2047445"/>
            <a:ext cx="5234522" cy="189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Nosso atendimento é direcionado e focado nas necessidades do cliente, buscando conhecer o seu empreendimento, suas dores, dificuldades, interesses e motivações, desde o primeiro contato com a nossa empresa, passando pelo momento da contratação até o pós-venda.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21" y="8924673"/>
            <a:ext cx="2184657" cy="784836"/>
          </a:xfrm>
          <a:prstGeom prst="rect">
            <a:avLst/>
          </a:prstGeom>
        </p:spPr>
      </p:pic>
      <p:sp>
        <p:nvSpPr>
          <p:cNvPr id="50" name="Espaço Reservado para Rodapé 49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4575263"/>
            <a:ext cx="8743247" cy="4873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8349" lvl="1" indent="-234174" algn="l">
              <a:lnSpc>
                <a:spcPts val="4403"/>
              </a:lnSpc>
              <a:buFont typeface="Arial"/>
              <a:buChar char="•"/>
            </a:pPr>
            <a:r>
              <a:rPr lang="en-US" sz="24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Promover a inclusão social de grupos vulneráveis na sociedade</a:t>
            </a:r>
          </a:p>
          <a:p>
            <a:pPr marL="468349" lvl="1" indent="-234174" algn="l">
              <a:lnSpc>
                <a:spcPts val="3036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Desenvolver e apoiar ações de educação financeira</a:t>
            </a:r>
          </a:p>
          <a:p>
            <a:pPr marL="468349" lvl="1" indent="-234174" algn="l">
              <a:lnSpc>
                <a:spcPts val="5423"/>
              </a:lnSpc>
              <a:buFont typeface="Arial"/>
              <a:buChar char="•"/>
            </a:pPr>
            <a:r>
              <a:rPr lang="en-US" sz="24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Apoiar implementação da Agenda ASG para nosso público</a:t>
            </a:r>
          </a:p>
          <a:p>
            <a:pPr marL="468349" lvl="1" indent="-234174" algn="l">
              <a:lnSpc>
                <a:spcPts val="3036"/>
              </a:lnSpc>
              <a:buFont typeface="Arial"/>
              <a:buChar char="•"/>
            </a:pPr>
            <a:r>
              <a:rPr lang="en-US" sz="24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Fomentar a geração de uma cultura organizacional voltada à excelência do atendimento ao cliente</a:t>
            </a:r>
          </a:p>
          <a:p>
            <a:pPr algn="l">
              <a:lnSpc>
                <a:spcPts val="1497"/>
              </a:lnSpc>
            </a:pPr>
            <a:endParaRPr lang="en-US" sz="2400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68349" lvl="1" indent="-234174" algn="l">
              <a:lnSpc>
                <a:spcPts val="3036"/>
              </a:lnSpc>
              <a:buFont typeface="Arial"/>
              <a:buChar char="•"/>
            </a:pPr>
            <a:r>
              <a:rPr lang="en-US" sz="24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Estimular o atendimento das necessidades do cliente em todas as fases do crédito</a:t>
            </a:r>
          </a:p>
          <a:p>
            <a:pPr algn="l">
              <a:lnSpc>
                <a:spcPts val="1497"/>
              </a:lnSpc>
            </a:pPr>
            <a:endParaRPr lang="en-US" sz="2400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68349" lvl="1" indent="-234174" algn="l">
              <a:lnSpc>
                <a:spcPts val="3036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Incorporar a centralidade do cliente nas estratégias e nos processos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73465" y="567491"/>
            <a:ext cx="6185754" cy="1913120"/>
            <a:chOff x="0" y="0"/>
            <a:chExt cx="9855200" cy="3048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55200" cy="3048000"/>
            </a:xfrm>
            <a:custGeom>
              <a:avLst/>
              <a:gdLst/>
              <a:ahLst/>
              <a:cxnLst/>
              <a:rect l="l" t="t" r="r" b="b"/>
              <a:pathLst>
                <a:path w="9855200" h="3048000">
                  <a:moveTo>
                    <a:pt x="0" y="508000"/>
                  </a:moveTo>
                  <a:cubicBezTo>
                    <a:pt x="0" y="227457"/>
                    <a:pt x="227457" y="0"/>
                    <a:pt x="508000" y="0"/>
                  </a:cubicBezTo>
                  <a:lnTo>
                    <a:pt x="9347200" y="0"/>
                  </a:lnTo>
                  <a:cubicBezTo>
                    <a:pt x="9627743" y="0"/>
                    <a:pt x="9855200" y="227457"/>
                    <a:pt x="9855200" y="508000"/>
                  </a:cubicBezTo>
                  <a:lnTo>
                    <a:pt x="9855200" y="2540000"/>
                  </a:lnTo>
                  <a:cubicBezTo>
                    <a:pt x="9855200" y="2820543"/>
                    <a:pt x="9627743" y="3048000"/>
                    <a:pt x="9347200" y="3048000"/>
                  </a:cubicBezTo>
                  <a:lnTo>
                    <a:pt x="508000" y="3048000"/>
                  </a:lnTo>
                  <a:cubicBezTo>
                    <a:pt x="227457" y="3048000"/>
                    <a:pt x="0" y="2820543"/>
                    <a:pt x="0" y="2540000"/>
                  </a:cubicBezTo>
                  <a:close/>
                </a:path>
              </a:pathLst>
            </a:custGeom>
            <a:solidFill>
              <a:srgbClr val="C1D0BA"/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73465" y="2735693"/>
            <a:ext cx="6185754" cy="1913120"/>
            <a:chOff x="0" y="0"/>
            <a:chExt cx="9855200" cy="3048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55200" cy="3048000"/>
            </a:xfrm>
            <a:custGeom>
              <a:avLst/>
              <a:gdLst/>
              <a:ahLst/>
              <a:cxnLst/>
              <a:rect l="l" t="t" r="r" b="b"/>
              <a:pathLst>
                <a:path w="9855200" h="3048000">
                  <a:moveTo>
                    <a:pt x="0" y="508000"/>
                  </a:moveTo>
                  <a:cubicBezTo>
                    <a:pt x="0" y="227457"/>
                    <a:pt x="227457" y="0"/>
                    <a:pt x="508000" y="0"/>
                  </a:cubicBezTo>
                  <a:lnTo>
                    <a:pt x="9347200" y="0"/>
                  </a:lnTo>
                  <a:cubicBezTo>
                    <a:pt x="9627743" y="0"/>
                    <a:pt x="9855200" y="227457"/>
                    <a:pt x="9855200" y="508000"/>
                  </a:cubicBezTo>
                  <a:lnTo>
                    <a:pt x="9855200" y="2540000"/>
                  </a:lnTo>
                  <a:cubicBezTo>
                    <a:pt x="9855200" y="2820543"/>
                    <a:pt x="9627743" y="3048000"/>
                    <a:pt x="9347200" y="3048000"/>
                  </a:cubicBezTo>
                  <a:lnTo>
                    <a:pt x="508000" y="3048000"/>
                  </a:lnTo>
                  <a:cubicBezTo>
                    <a:pt x="227457" y="3048000"/>
                    <a:pt x="0" y="2820543"/>
                    <a:pt x="0" y="2540000"/>
                  </a:cubicBezTo>
                  <a:close/>
                </a:path>
              </a:pathLst>
            </a:custGeom>
            <a:solidFill>
              <a:srgbClr val="C1D0BA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875789" y="1312562"/>
            <a:ext cx="5642624" cy="89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3"/>
              </a:lnSpc>
            </a:pPr>
            <a:r>
              <a:rPr lang="en-US" sz="153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Nossa estratégia de atuação busca atender o cliente em todas as suas necessidades, em consonância com a nossa missão de promover o desenvolvimento da Região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75789" y="727203"/>
            <a:ext cx="6618927" cy="42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199" b="1" dirty="0">
                <a:solidFill>
                  <a:srgbClr val="1B1B1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Política de Relacionamento com Clientes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573465" y="7535400"/>
            <a:ext cx="6185754" cy="1913120"/>
            <a:chOff x="0" y="0"/>
            <a:chExt cx="9855200" cy="3048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55200" cy="3048000"/>
            </a:xfrm>
            <a:custGeom>
              <a:avLst/>
              <a:gdLst/>
              <a:ahLst/>
              <a:cxnLst/>
              <a:rect l="l" t="t" r="r" b="b"/>
              <a:pathLst>
                <a:path w="9855200" h="3048000">
                  <a:moveTo>
                    <a:pt x="0" y="508000"/>
                  </a:moveTo>
                  <a:cubicBezTo>
                    <a:pt x="0" y="227457"/>
                    <a:pt x="227457" y="0"/>
                    <a:pt x="508000" y="0"/>
                  </a:cubicBezTo>
                  <a:lnTo>
                    <a:pt x="9347200" y="0"/>
                  </a:lnTo>
                  <a:cubicBezTo>
                    <a:pt x="9627743" y="0"/>
                    <a:pt x="9855200" y="227457"/>
                    <a:pt x="9855200" y="508000"/>
                  </a:cubicBezTo>
                  <a:lnTo>
                    <a:pt x="9855200" y="2540000"/>
                  </a:lnTo>
                  <a:cubicBezTo>
                    <a:pt x="9855200" y="2820543"/>
                    <a:pt x="9627743" y="3048000"/>
                    <a:pt x="9347200" y="3048000"/>
                  </a:cubicBezTo>
                  <a:lnTo>
                    <a:pt x="508000" y="3048000"/>
                  </a:lnTo>
                  <a:cubicBezTo>
                    <a:pt x="227457" y="3048000"/>
                    <a:pt x="0" y="2820543"/>
                    <a:pt x="0" y="2540000"/>
                  </a:cubicBezTo>
                  <a:close/>
                </a:path>
              </a:pathLst>
            </a:custGeom>
            <a:solidFill>
              <a:srgbClr val="C1D0BA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401" y="2369869"/>
            <a:ext cx="6248400" cy="1726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6999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Atendimento ao Cliente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5789" y="3491574"/>
            <a:ext cx="5883429" cy="89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3"/>
              </a:lnSpc>
            </a:pPr>
            <a:r>
              <a:rPr lang="en-US" sz="153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Reafirma o compromisso do Banco em cumprir, plenamente, a legislação de proteção de dados pessoais, em especial a LGPD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75789" y="2906215"/>
            <a:ext cx="6618927" cy="42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199" b="1" dirty="0">
                <a:solidFill>
                  <a:srgbClr val="1B1B1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Política de Privacidade de Dados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573465" y="4905988"/>
            <a:ext cx="6185754" cy="2382192"/>
            <a:chOff x="0" y="0"/>
            <a:chExt cx="9855200" cy="37953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55200" cy="3795330"/>
            </a:xfrm>
            <a:custGeom>
              <a:avLst/>
              <a:gdLst/>
              <a:ahLst/>
              <a:cxnLst/>
              <a:rect l="l" t="t" r="r" b="b"/>
              <a:pathLst>
                <a:path w="9855200" h="3795330">
                  <a:moveTo>
                    <a:pt x="0" y="632555"/>
                  </a:moveTo>
                  <a:cubicBezTo>
                    <a:pt x="0" y="283227"/>
                    <a:pt x="227457" y="0"/>
                    <a:pt x="508000" y="0"/>
                  </a:cubicBezTo>
                  <a:lnTo>
                    <a:pt x="9347200" y="0"/>
                  </a:lnTo>
                  <a:cubicBezTo>
                    <a:pt x="9627743" y="0"/>
                    <a:pt x="9855200" y="283227"/>
                    <a:pt x="9855200" y="632555"/>
                  </a:cubicBezTo>
                  <a:lnTo>
                    <a:pt x="9855200" y="3162775"/>
                  </a:lnTo>
                  <a:cubicBezTo>
                    <a:pt x="9855200" y="3512103"/>
                    <a:pt x="9627743" y="3795330"/>
                    <a:pt x="9347200" y="3795330"/>
                  </a:cubicBezTo>
                  <a:lnTo>
                    <a:pt x="508000" y="3795330"/>
                  </a:lnTo>
                  <a:cubicBezTo>
                    <a:pt x="227457" y="3795330"/>
                    <a:pt x="0" y="3512103"/>
                    <a:pt x="0" y="3162775"/>
                  </a:cubicBezTo>
                  <a:close/>
                </a:path>
              </a:pathLst>
            </a:custGeom>
            <a:solidFill>
              <a:srgbClr val="C1D0BA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875789" y="5963734"/>
            <a:ext cx="6067913" cy="119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3"/>
              </a:lnSpc>
            </a:pPr>
            <a:r>
              <a:rPr lang="en-US" sz="153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 Banco procura integrar, à sua prática cotidiana, os princípios que norteiam a atuação de empresas consideradas social, ambiental e climaticamente responsáveis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75789" y="5048250"/>
            <a:ext cx="5883429" cy="85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199" b="1" dirty="0">
                <a:solidFill>
                  <a:srgbClr val="1B1B1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Responsabilidade Social, Ambiental e Climática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75789" y="8291281"/>
            <a:ext cx="5883429" cy="89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3"/>
              </a:lnSpc>
            </a:pPr>
            <a:r>
              <a:rPr lang="en-US" sz="153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 Open Finance, o cliente pode comparar facilmente produtos e serviços financeiros e comprovar as melhores taxas e condições que o Banco do Nordeste oferece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75789" y="7705921"/>
            <a:ext cx="6618927" cy="42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199" b="1" dirty="0">
                <a:solidFill>
                  <a:srgbClr val="1B1B1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Open Finance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2100" y="3883079"/>
            <a:ext cx="580153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Orientações Estratégicas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7594666" y="-2111766"/>
            <a:ext cx="2252499" cy="7033248"/>
            <a:chOff x="0" y="0"/>
            <a:chExt cx="304456" cy="9506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solidFill>
              <a:srgbClr val="81A42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80170"/>
            <a:ext cx="2184657" cy="784836"/>
          </a:xfrm>
          <a:prstGeom prst="rect">
            <a:avLst/>
          </a:prstGeom>
        </p:spPr>
      </p:pic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3400" y="3354637"/>
            <a:ext cx="10287000" cy="3345546"/>
            <a:chOff x="0" y="0"/>
            <a:chExt cx="648223" cy="219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8223" cy="219799"/>
            </a:xfrm>
            <a:custGeom>
              <a:avLst/>
              <a:gdLst/>
              <a:ahLst/>
              <a:cxnLst/>
              <a:rect l="l" t="t" r="r" b="b"/>
              <a:pathLst>
                <a:path w="648223" h="219799">
                  <a:moveTo>
                    <a:pt x="16323" y="0"/>
                  </a:moveTo>
                  <a:lnTo>
                    <a:pt x="631900" y="0"/>
                  </a:lnTo>
                  <a:cubicBezTo>
                    <a:pt x="640915" y="0"/>
                    <a:pt x="648223" y="7308"/>
                    <a:pt x="648223" y="16323"/>
                  </a:cubicBezTo>
                  <a:lnTo>
                    <a:pt x="648223" y="203476"/>
                  </a:lnTo>
                  <a:cubicBezTo>
                    <a:pt x="648223" y="207805"/>
                    <a:pt x="646503" y="211957"/>
                    <a:pt x="643442" y="215018"/>
                  </a:cubicBezTo>
                  <a:cubicBezTo>
                    <a:pt x="640381" y="218079"/>
                    <a:pt x="636229" y="219799"/>
                    <a:pt x="631900" y="219799"/>
                  </a:cubicBezTo>
                  <a:lnTo>
                    <a:pt x="16323" y="219799"/>
                  </a:lnTo>
                  <a:cubicBezTo>
                    <a:pt x="11994" y="219799"/>
                    <a:pt x="7842" y="218079"/>
                    <a:pt x="4781" y="215018"/>
                  </a:cubicBezTo>
                  <a:cubicBezTo>
                    <a:pt x="1720" y="211957"/>
                    <a:pt x="0" y="207805"/>
                    <a:pt x="0" y="203476"/>
                  </a:cubicBezTo>
                  <a:lnTo>
                    <a:pt x="0" y="16323"/>
                  </a:lnTo>
                  <a:cubicBezTo>
                    <a:pt x="0" y="11994"/>
                    <a:pt x="1720" y="7842"/>
                    <a:pt x="4781" y="4781"/>
                  </a:cubicBezTo>
                  <a:cubicBezTo>
                    <a:pt x="7842" y="1720"/>
                    <a:pt x="11994" y="0"/>
                    <a:pt x="16323" y="0"/>
                  </a:cubicBezTo>
                  <a:close/>
                </a:path>
              </a:pathLst>
            </a:custGeom>
            <a:solidFill>
              <a:srgbClr val="F0EA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48223" cy="267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91618" y="3542807"/>
            <a:ext cx="12349106" cy="6295262"/>
            <a:chOff x="0" y="0"/>
            <a:chExt cx="822128" cy="41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2128" cy="419100"/>
            </a:xfrm>
            <a:custGeom>
              <a:avLst/>
              <a:gdLst/>
              <a:ahLst/>
              <a:cxnLst/>
              <a:rect l="l" t="t" r="r" b="b"/>
              <a:pathLst>
                <a:path w="822128" h="419100">
                  <a:moveTo>
                    <a:pt x="12245" y="0"/>
                  </a:moveTo>
                  <a:lnTo>
                    <a:pt x="809883" y="0"/>
                  </a:lnTo>
                  <a:cubicBezTo>
                    <a:pt x="816646" y="0"/>
                    <a:pt x="822128" y="5482"/>
                    <a:pt x="822128" y="12245"/>
                  </a:cubicBezTo>
                  <a:lnTo>
                    <a:pt x="822128" y="406855"/>
                  </a:lnTo>
                  <a:cubicBezTo>
                    <a:pt x="822128" y="413618"/>
                    <a:pt x="816646" y="419100"/>
                    <a:pt x="809883" y="419100"/>
                  </a:cubicBezTo>
                  <a:lnTo>
                    <a:pt x="12245" y="419100"/>
                  </a:lnTo>
                  <a:cubicBezTo>
                    <a:pt x="5482" y="419100"/>
                    <a:pt x="0" y="413618"/>
                    <a:pt x="0" y="406855"/>
                  </a:cubicBezTo>
                  <a:lnTo>
                    <a:pt x="0" y="12245"/>
                  </a:lnTo>
                  <a:cubicBezTo>
                    <a:pt x="0" y="5482"/>
                    <a:pt x="5482" y="0"/>
                    <a:pt x="122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22128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83954" y="9883887"/>
            <a:ext cx="9149877" cy="5989234"/>
            <a:chOff x="0" y="0"/>
            <a:chExt cx="640268" cy="41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268" cy="419100"/>
            </a:xfrm>
            <a:custGeom>
              <a:avLst/>
              <a:gdLst/>
              <a:ahLst/>
              <a:cxnLst/>
              <a:rect l="l" t="t" r="r" b="b"/>
              <a:pathLst>
                <a:path w="640268" h="419100">
                  <a:moveTo>
                    <a:pt x="16526" y="0"/>
                  </a:moveTo>
                  <a:lnTo>
                    <a:pt x="623742" y="0"/>
                  </a:lnTo>
                  <a:cubicBezTo>
                    <a:pt x="632869" y="0"/>
                    <a:pt x="640268" y="7399"/>
                    <a:pt x="640268" y="16526"/>
                  </a:cubicBezTo>
                  <a:lnTo>
                    <a:pt x="640268" y="402574"/>
                  </a:lnTo>
                  <a:cubicBezTo>
                    <a:pt x="640268" y="411701"/>
                    <a:pt x="632869" y="419100"/>
                    <a:pt x="623742" y="419100"/>
                  </a:cubicBezTo>
                  <a:lnTo>
                    <a:pt x="16526" y="419100"/>
                  </a:lnTo>
                  <a:cubicBezTo>
                    <a:pt x="7399" y="419100"/>
                    <a:pt x="0" y="411701"/>
                    <a:pt x="0" y="402574"/>
                  </a:cubicBezTo>
                  <a:lnTo>
                    <a:pt x="0" y="16526"/>
                  </a:lnTo>
                  <a:cubicBezTo>
                    <a:pt x="0" y="7399"/>
                    <a:pt x="7399" y="0"/>
                    <a:pt x="16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40268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83954" y="-5462280"/>
            <a:ext cx="14126449" cy="5989234"/>
            <a:chOff x="0" y="0"/>
            <a:chExt cx="988506" cy="419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8506" cy="419100"/>
            </a:xfrm>
            <a:custGeom>
              <a:avLst/>
              <a:gdLst/>
              <a:ahLst/>
              <a:cxnLst/>
              <a:rect l="l" t="t" r="r" b="b"/>
              <a:pathLst>
                <a:path w="988506" h="419100">
                  <a:moveTo>
                    <a:pt x="10704" y="0"/>
                  </a:moveTo>
                  <a:lnTo>
                    <a:pt x="977802" y="0"/>
                  </a:lnTo>
                  <a:cubicBezTo>
                    <a:pt x="983714" y="0"/>
                    <a:pt x="988506" y="4792"/>
                    <a:pt x="988506" y="10704"/>
                  </a:cubicBezTo>
                  <a:lnTo>
                    <a:pt x="988506" y="408396"/>
                  </a:lnTo>
                  <a:cubicBezTo>
                    <a:pt x="988506" y="414308"/>
                    <a:pt x="983714" y="419100"/>
                    <a:pt x="977802" y="419100"/>
                  </a:cubicBezTo>
                  <a:lnTo>
                    <a:pt x="10704" y="419100"/>
                  </a:lnTo>
                  <a:cubicBezTo>
                    <a:pt x="4792" y="419100"/>
                    <a:pt x="0" y="414308"/>
                    <a:pt x="0" y="408396"/>
                  </a:cubicBezTo>
                  <a:lnTo>
                    <a:pt x="0" y="10704"/>
                  </a:lnTo>
                  <a:cubicBezTo>
                    <a:pt x="0" y="4792"/>
                    <a:pt x="4792" y="0"/>
                    <a:pt x="107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88506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927827" y="1089885"/>
            <a:ext cx="5847940" cy="8046926"/>
            <a:chOff x="0" y="0"/>
            <a:chExt cx="1854200" cy="2551430"/>
          </a:xfrm>
        </p:grpSpPr>
        <p:sp>
          <p:nvSpPr>
            <p:cNvPr id="15" name="Freeform 15"/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3"/>
              <a:stretch>
                <a:fillRect l="-1890" r="-1890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76712" y="1200150"/>
            <a:ext cx="10405116" cy="183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9"/>
              </a:lnSpc>
            </a:pPr>
            <a:r>
              <a:rPr lang="en-US" sz="7477" b="1" dirty="0">
                <a:solidFill>
                  <a:srgbClr val="00492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 Banco do Nordeste e o Agronegóci</a:t>
            </a:r>
            <a:r>
              <a:rPr lang="en-US" sz="7477" b="1" u="none" strike="noStrike" dirty="0">
                <a:solidFill>
                  <a:srgbClr val="00492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 Digital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1193" y="4647595"/>
            <a:ext cx="791488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 produtor pode aperfeiçoar a gestão do seu empreendimento e fazer operações sem sair de casa!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6712" y="3733744"/>
            <a:ext cx="681025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8"/>
              </a:lnSpc>
            </a:pPr>
            <a:r>
              <a:rPr lang="en-US" sz="3200" b="1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Agenda do Produtor Rural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6712" y="5911872"/>
            <a:ext cx="623381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1"/>
              </a:lnSpc>
            </a:pPr>
            <a:r>
              <a:rPr lang="en-US" sz="2400" b="1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Baixe o aplicativo e acesse!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15898" y="6912489"/>
            <a:ext cx="2818533" cy="55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3284" b="1" dirty="0">
                <a:solidFill>
                  <a:srgbClr val="81A425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App BNB Agro</a:t>
            </a:r>
          </a:p>
        </p:txBody>
      </p:sp>
      <p:sp>
        <p:nvSpPr>
          <p:cNvPr id="25" name="Freeform 14"/>
          <p:cNvSpPr/>
          <p:nvPr/>
        </p:nvSpPr>
        <p:spPr>
          <a:xfrm>
            <a:off x="2437835" y="7683839"/>
            <a:ext cx="3732194" cy="1468660"/>
          </a:xfrm>
          <a:custGeom>
            <a:avLst/>
            <a:gdLst/>
            <a:ahLst/>
            <a:cxnLst/>
            <a:rect l="l" t="t" r="r" b="b"/>
            <a:pathLst>
              <a:path w="4227700" h="2161775">
                <a:moveTo>
                  <a:pt x="0" y="0"/>
                </a:moveTo>
                <a:lnTo>
                  <a:pt x="4227700" y="0"/>
                </a:lnTo>
                <a:lnTo>
                  <a:pt x="4227700" y="2161775"/>
                </a:lnTo>
                <a:lnTo>
                  <a:pt x="0" y="2161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232480" b="-225270"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>
          <a:xfrm>
            <a:off x="2586543" y="9170429"/>
            <a:ext cx="1353087" cy="72486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-1086" r="3265" b="1086"/>
          <a:stretch/>
        </p:blipFill>
        <p:spPr>
          <a:xfrm>
            <a:off x="4435177" y="9141094"/>
            <a:ext cx="1353087" cy="724863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97" y="9099051"/>
            <a:ext cx="2184657" cy="784836"/>
          </a:xfrm>
          <a:prstGeom prst="rect">
            <a:avLst/>
          </a:prstGeom>
        </p:spPr>
      </p:pic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4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737736" y="4174809"/>
            <a:ext cx="14812529" cy="208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9"/>
              </a:lnSpc>
              <a:spcBef>
                <a:spcPct val="0"/>
              </a:spcBef>
            </a:pPr>
            <a:r>
              <a:rPr lang="en-US" sz="8019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 força do Agro sustentável que transforma o Nordeste</a:t>
            </a:r>
          </a:p>
        </p:txBody>
      </p:sp>
      <p:sp>
        <p:nvSpPr>
          <p:cNvPr id="5" name="TextBox 17"/>
          <p:cNvSpPr txBox="1"/>
          <p:nvPr/>
        </p:nvSpPr>
        <p:spPr>
          <a:xfrm>
            <a:off x="3524250" y="7200900"/>
            <a:ext cx="112395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1"/>
              </a:lnSpc>
            </a:pPr>
            <a:r>
              <a:rPr lang="pt-BR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Diretoria de Negócios</a:t>
            </a:r>
          </a:p>
          <a:p>
            <a:pPr algn="ctr">
              <a:lnSpc>
                <a:spcPts val="3431"/>
              </a:lnSpc>
            </a:pPr>
            <a:r>
              <a:rPr lang="pt-BR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 Superintendência de Agronegócio e Microfinança Rural Ambiente de Agronegócio</a:t>
            </a:r>
            <a:endParaRPr lang="en-US" sz="2800" b="1" dirty="0">
              <a:solidFill>
                <a:schemeClr val="bg1"/>
              </a:solidFill>
              <a:latin typeface="Trebuchet MS" panose="020B0603020202020204" pitchFamily="34" charset="0"/>
              <a:ea typeface="Trebuchet MS Bold"/>
              <a:cs typeface="Trebuchet MS Bold"/>
              <a:sym typeface="Trebuchet MS Bold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82" y="1875573"/>
            <a:ext cx="3773235" cy="1353402"/>
          </a:xfrm>
          <a:prstGeom prst="rect">
            <a:avLst/>
          </a:prstGeom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0216" y="0"/>
            <a:ext cx="19048432" cy="5175529"/>
            <a:chOff x="0" y="0"/>
            <a:chExt cx="5016871" cy="1391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6871" cy="1391533"/>
            </a:xfrm>
            <a:custGeom>
              <a:avLst/>
              <a:gdLst/>
              <a:ahLst/>
              <a:cxnLst/>
              <a:rect l="l" t="t" r="r" b="b"/>
              <a:pathLst>
                <a:path w="5016871" h="1391533">
                  <a:moveTo>
                    <a:pt x="0" y="0"/>
                  </a:moveTo>
                  <a:lnTo>
                    <a:pt x="5016871" y="0"/>
                  </a:lnTo>
                  <a:lnTo>
                    <a:pt x="5016871" y="1391533"/>
                  </a:lnTo>
                  <a:lnTo>
                    <a:pt x="0" y="1391533"/>
                  </a:lnTo>
                  <a:close/>
                </a:path>
              </a:pathLst>
            </a:custGeom>
            <a:solidFill>
              <a:srgbClr val="E4E6E3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16871" cy="1429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AutoShape 5"/>
          <p:cNvSpPr/>
          <p:nvPr/>
        </p:nvSpPr>
        <p:spPr>
          <a:xfrm>
            <a:off x="1056987" y="3179786"/>
            <a:ext cx="1586377" cy="0"/>
          </a:xfrm>
          <a:prstGeom prst="line">
            <a:avLst/>
          </a:prstGeom>
          <a:ln w="38100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grpSp>
        <p:nvGrpSpPr>
          <p:cNvPr id="6" name="Group 6"/>
          <p:cNvGrpSpPr/>
          <p:nvPr/>
        </p:nvGrpSpPr>
        <p:grpSpPr>
          <a:xfrm>
            <a:off x="16430180" y="4100756"/>
            <a:ext cx="4476072" cy="5252794"/>
            <a:chOff x="0" y="0"/>
            <a:chExt cx="1178883" cy="13834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78883" cy="1440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618252" y="4100756"/>
            <a:ext cx="4476072" cy="5252794"/>
            <a:chOff x="0" y="0"/>
            <a:chExt cx="1178883" cy="13834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8883" cy="1383452"/>
            </a:xfrm>
            <a:custGeom>
              <a:avLst/>
              <a:gdLst/>
              <a:ahLst/>
              <a:cxnLst/>
              <a:rect l="l" t="t" r="r" b="b"/>
              <a:pathLst>
                <a:path w="1178883" h="1383452">
                  <a:moveTo>
                    <a:pt x="77833" y="0"/>
                  </a:moveTo>
                  <a:lnTo>
                    <a:pt x="1101050" y="0"/>
                  </a:lnTo>
                  <a:cubicBezTo>
                    <a:pt x="1144036" y="0"/>
                    <a:pt x="1178883" y="34847"/>
                    <a:pt x="1178883" y="77833"/>
                  </a:cubicBezTo>
                  <a:lnTo>
                    <a:pt x="1178883" y="1305619"/>
                  </a:lnTo>
                  <a:cubicBezTo>
                    <a:pt x="1178883" y="1326261"/>
                    <a:pt x="1170683" y="1346059"/>
                    <a:pt x="1156086" y="1360655"/>
                  </a:cubicBezTo>
                  <a:cubicBezTo>
                    <a:pt x="1141490" y="1375252"/>
                    <a:pt x="1121693" y="1383452"/>
                    <a:pt x="1101050" y="1383452"/>
                  </a:cubicBezTo>
                  <a:lnTo>
                    <a:pt x="77833" y="1383452"/>
                  </a:lnTo>
                  <a:cubicBezTo>
                    <a:pt x="57190" y="1383452"/>
                    <a:pt x="37393" y="1375252"/>
                    <a:pt x="22797" y="1360655"/>
                  </a:cubicBezTo>
                  <a:cubicBezTo>
                    <a:pt x="8200" y="1346059"/>
                    <a:pt x="0" y="1326261"/>
                    <a:pt x="0" y="1305619"/>
                  </a:cubicBezTo>
                  <a:lnTo>
                    <a:pt x="0" y="77833"/>
                  </a:lnTo>
                  <a:cubicBezTo>
                    <a:pt x="0" y="57190"/>
                    <a:pt x="8200" y="37393"/>
                    <a:pt x="22797" y="22797"/>
                  </a:cubicBezTo>
                  <a:cubicBezTo>
                    <a:pt x="37393" y="8200"/>
                    <a:pt x="57190" y="0"/>
                    <a:pt x="7783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78883" cy="1440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56987" y="1152459"/>
            <a:ext cx="7234231" cy="182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Participação nos Financiamentos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862343" y="4100756"/>
            <a:ext cx="6007302" cy="5252860"/>
            <a:chOff x="0" y="0"/>
            <a:chExt cx="1582170" cy="13834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82170" cy="1383469"/>
            </a:xfrm>
            <a:custGeom>
              <a:avLst/>
              <a:gdLst/>
              <a:ahLst/>
              <a:cxnLst/>
              <a:rect l="l" t="t" r="r" b="b"/>
              <a:pathLst>
                <a:path w="1582170" h="1383469">
                  <a:moveTo>
                    <a:pt x="57994" y="0"/>
                  </a:moveTo>
                  <a:lnTo>
                    <a:pt x="1524176" y="0"/>
                  </a:lnTo>
                  <a:cubicBezTo>
                    <a:pt x="1539557" y="0"/>
                    <a:pt x="1554308" y="6110"/>
                    <a:pt x="1565184" y="16986"/>
                  </a:cubicBezTo>
                  <a:cubicBezTo>
                    <a:pt x="1576060" y="27862"/>
                    <a:pt x="1582170" y="42613"/>
                    <a:pt x="1582170" y="57994"/>
                  </a:cubicBezTo>
                  <a:lnTo>
                    <a:pt x="1582170" y="1325475"/>
                  </a:lnTo>
                  <a:cubicBezTo>
                    <a:pt x="1582170" y="1340856"/>
                    <a:pt x="1576060" y="1355607"/>
                    <a:pt x="1565184" y="1366483"/>
                  </a:cubicBezTo>
                  <a:cubicBezTo>
                    <a:pt x="1554308" y="1377359"/>
                    <a:pt x="1539557" y="1383469"/>
                    <a:pt x="1524176" y="1383469"/>
                  </a:cubicBezTo>
                  <a:lnTo>
                    <a:pt x="57994" y="1383469"/>
                  </a:lnTo>
                  <a:cubicBezTo>
                    <a:pt x="42613" y="1383469"/>
                    <a:pt x="27862" y="1377359"/>
                    <a:pt x="16986" y="1366483"/>
                  </a:cubicBezTo>
                  <a:cubicBezTo>
                    <a:pt x="6110" y="1355607"/>
                    <a:pt x="0" y="1340856"/>
                    <a:pt x="0" y="1325475"/>
                  </a:cubicBezTo>
                  <a:lnTo>
                    <a:pt x="0" y="57994"/>
                  </a:lnTo>
                  <a:cubicBezTo>
                    <a:pt x="0" y="42613"/>
                    <a:pt x="6110" y="27862"/>
                    <a:pt x="16986" y="16986"/>
                  </a:cubicBezTo>
                  <a:cubicBezTo>
                    <a:pt x="27862" y="6110"/>
                    <a:pt x="42613" y="0"/>
                    <a:pt x="5799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582170" cy="1440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62979" y="4100756"/>
            <a:ext cx="6007302" cy="5252860"/>
            <a:chOff x="0" y="0"/>
            <a:chExt cx="1582170" cy="138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82170" cy="1383469"/>
            </a:xfrm>
            <a:custGeom>
              <a:avLst/>
              <a:gdLst/>
              <a:ahLst/>
              <a:cxnLst/>
              <a:rect l="l" t="t" r="r" b="b"/>
              <a:pathLst>
                <a:path w="1582170" h="1383469">
                  <a:moveTo>
                    <a:pt x="57994" y="0"/>
                  </a:moveTo>
                  <a:lnTo>
                    <a:pt x="1524176" y="0"/>
                  </a:lnTo>
                  <a:cubicBezTo>
                    <a:pt x="1539557" y="0"/>
                    <a:pt x="1554308" y="6110"/>
                    <a:pt x="1565184" y="16986"/>
                  </a:cubicBezTo>
                  <a:cubicBezTo>
                    <a:pt x="1576060" y="27862"/>
                    <a:pt x="1582170" y="42613"/>
                    <a:pt x="1582170" y="57994"/>
                  </a:cubicBezTo>
                  <a:lnTo>
                    <a:pt x="1582170" y="1325475"/>
                  </a:lnTo>
                  <a:cubicBezTo>
                    <a:pt x="1582170" y="1340856"/>
                    <a:pt x="1576060" y="1355607"/>
                    <a:pt x="1565184" y="1366483"/>
                  </a:cubicBezTo>
                  <a:cubicBezTo>
                    <a:pt x="1554308" y="1377359"/>
                    <a:pt x="1539557" y="1383469"/>
                    <a:pt x="1524176" y="1383469"/>
                  </a:cubicBezTo>
                  <a:lnTo>
                    <a:pt x="57994" y="1383469"/>
                  </a:lnTo>
                  <a:cubicBezTo>
                    <a:pt x="42613" y="1383469"/>
                    <a:pt x="27862" y="1377359"/>
                    <a:pt x="16986" y="1366483"/>
                  </a:cubicBezTo>
                  <a:cubicBezTo>
                    <a:pt x="6110" y="1355607"/>
                    <a:pt x="0" y="1340856"/>
                    <a:pt x="0" y="1325475"/>
                  </a:cubicBezTo>
                  <a:lnTo>
                    <a:pt x="0" y="57994"/>
                  </a:lnTo>
                  <a:cubicBezTo>
                    <a:pt x="0" y="42613"/>
                    <a:pt x="6110" y="27862"/>
                    <a:pt x="16986" y="16986"/>
                  </a:cubicBezTo>
                  <a:cubicBezTo>
                    <a:pt x="27862" y="6110"/>
                    <a:pt x="42613" y="0"/>
                    <a:pt x="5799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582170" cy="1440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735274" y="4810125"/>
            <a:ext cx="4261440" cy="79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 dirty="0">
                <a:solidFill>
                  <a:srgbClr val="12100B"/>
                </a:solidFill>
                <a:latin typeface="Trebuchet MS"/>
                <a:ea typeface="Trebuchet MS"/>
                <a:cs typeface="Trebuchet MS"/>
                <a:sym typeface="Trebuchet MS"/>
              </a:rPr>
              <a:t>Financiamentos de Longo Prazo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87146" y="4772025"/>
            <a:ext cx="3033653" cy="79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 dirty="0">
                <a:solidFill>
                  <a:srgbClr val="12100B"/>
                </a:solidFill>
                <a:latin typeface="Trebuchet MS"/>
                <a:ea typeface="Trebuchet MS"/>
                <a:cs typeface="Trebuchet MS"/>
                <a:sym typeface="Trebuchet MS"/>
              </a:rPr>
              <a:t>Financiamentos Rurais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601631"/>
            <a:ext cx="2184657" cy="784836"/>
          </a:xfrm>
          <a:prstGeom prst="rect">
            <a:avLst/>
          </a:prstGeom>
        </p:spPr>
      </p:pic>
      <p:sp>
        <p:nvSpPr>
          <p:cNvPr id="26" name="TextBox 17"/>
          <p:cNvSpPr txBox="1"/>
          <p:nvPr/>
        </p:nvSpPr>
        <p:spPr>
          <a:xfrm>
            <a:off x="9144000" y="1646694"/>
            <a:ext cx="814298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-26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 apenas 10,2% das agências, o Banco do Nordeste é líder em financiamentos na sua área de atuação:</a:t>
            </a:r>
          </a:p>
        </p:txBody>
      </p:sp>
      <p:sp>
        <p:nvSpPr>
          <p:cNvPr id="29" name="TextBox 23"/>
          <p:cNvSpPr txBox="1"/>
          <p:nvPr/>
        </p:nvSpPr>
        <p:spPr>
          <a:xfrm>
            <a:off x="1028700" y="3314948"/>
            <a:ext cx="3227916" cy="36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191818"/>
                </a:solidFill>
                <a:latin typeface="Trebuchet MS"/>
                <a:ea typeface="Trebuchet MS"/>
                <a:cs typeface="Trebuchet MS"/>
                <a:sym typeface="Trebuchet MS"/>
              </a:rPr>
              <a:t>Posição: </a:t>
            </a:r>
            <a:r>
              <a:rPr lang="en-US" sz="2199" dirty="0" err="1">
                <a:solidFill>
                  <a:srgbClr val="191818"/>
                </a:solidFill>
                <a:latin typeface="Trebuchet MS"/>
                <a:ea typeface="Trebuchet MS"/>
                <a:cs typeface="Trebuchet MS"/>
                <a:sym typeface="Trebuchet MS"/>
              </a:rPr>
              <a:t>dezembro</a:t>
            </a:r>
            <a:r>
              <a:rPr lang="en-US" sz="2199" dirty="0">
                <a:solidFill>
                  <a:srgbClr val="191818"/>
                </a:solidFill>
                <a:latin typeface="Trebuchet MS"/>
                <a:ea typeface="Trebuchet MS"/>
                <a:cs typeface="Trebuchet MS"/>
                <a:sym typeface="Trebuchet MS"/>
              </a:rPr>
              <a:t>/2025</a:t>
            </a:r>
          </a:p>
        </p:txBody>
      </p:sp>
      <p:graphicFrame>
        <p:nvGraphicFramePr>
          <p:cNvPr id="30" name="Gráfico 29"/>
          <p:cNvGraphicFramePr/>
          <p:nvPr>
            <p:extLst>
              <p:ext uri="{D42A27DB-BD31-4B8C-83A1-F6EECF244321}">
                <p14:modId xmlns:p14="http://schemas.microsoft.com/office/powerpoint/2010/main" val="2698246431"/>
              </p:ext>
            </p:extLst>
          </p:nvPr>
        </p:nvGraphicFramePr>
        <p:xfrm>
          <a:off x="3215608" y="5661412"/>
          <a:ext cx="5255080" cy="353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Gráfico 30"/>
          <p:cNvGraphicFramePr/>
          <p:nvPr>
            <p:extLst>
              <p:ext uri="{D42A27DB-BD31-4B8C-83A1-F6EECF244321}">
                <p14:modId xmlns:p14="http://schemas.microsoft.com/office/powerpoint/2010/main" val="1133705287"/>
              </p:ext>
            </p:extLst>
          </p:nvPr>
        </p:nvGraphicFramePr>
        <p:xfrm>
          <a:off x="9874168" y="5509970"/>
          <a:ext cx="5255080" cy="353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Espaço Reservado para Rodapé 15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5771" y="3013465"/>
            <a:ext cx="9356140" cy="5029200"/>
            <a:chOff x="0" y="0"/>
            <a:chExt cx="2334040" cy="1922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4040" cy="1922320"/>
            </a:xfrm>
            <a:custGeom>
              <a:avLst/>
              <a:gdLst/>
              <a:ahLst/>
              <a:cxnLst/>
              <a:rect l="l" t="t" r="r" b="b"/>
              <a:pathLst>
                <a:path w="2334040" h="1922320">
                  <a:moveTo>
                    <a:pt x="33197" y="0"/>
                  </a:moveTo>
                  <a:lnTo>
                    <a:pt x="2300843" y="0"/>
                  </a:lnTo>
                  <a:cubicBezTo>
                    <a:pt x="2309647" y="0"/>
                    <a:pt x="2318091" y="3498"/>
                    <a:pt x="2324317" y="9723"/>
                  </a:cubicBezTo>
                  <a:cubicBezTo>
                    <a:pt x="2330542" y="15949"/>
                    <a:pt x="2334040" y="24393"/>
                    <a:pt x="2334040" y="33197"/>
                  </a:cubicBezTo>
                  <a:lnTo>
                    <a:pt x="2334040" y="1889123"/>
                  </a:lnTo>
                  <a:cubicBezTo>
                    <a:pt x="2334040" y="1907457"/>
                    <a:pt x="2319177" y="1922320"/>
                    <a:pt x="2300843" y="1922320"/>
                  </a:cubicBezTo>
                  <a:lnTo>
                    <a:pt x="33197" y="1922320"/>
                  </a:lnTo>
                  <a:cubicBezTo>
                    <a:pt x="14863" y="1922320"/>
                    <a:pt x="0" y="1907457"/>
                    <a:pt x="0" y="1889123"/>
                  </a:cubicBezTo>
                  <a:lnTo>
                    <a:pt x="0" y="33197"/>
                  </a:lnTo>
                  <a:cubicBezTo>
                    <a:pt x="0" y="14863"/>
                    <a:pt x="14863" y="0"/>
                    <a:pt x="331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34040" cy="1969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602129"/>
            <a:ext cx="6547516" cy="168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2"/>
              </a:lnSpc>
            </a:pPr>
            <a:r>
              <a:rPr lang="en-US" sz="6002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Agronegócio</a:t>
            </a:r>
          </a:p>
          <a:p>
            <a:pPr algn="l">
              <a:lnSpc>
                <a:spcPts val="6542"/>
              </a:lnSpc>
            </a:pPr>
            <a:r>
              <a:rPr lang="en-US" sz="6002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Banco do Nordeste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525780"/>
            <a:ext cx="6547516" cy="218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E4F0FF"/>
                </a:solidFill>
                <a:latin typeface="Trebuchet MS"/>
                <a:ea typeface="Trebuchet MS"/>
                <a:cs typeface="Trebuchet MS"/>
                <a:sym typeface="Trebuchet MS"/>
              </a:rPr>
              <a:t>No Banco do Nordeste, o Agronegócio é formado por clientes produtores rurais, pessoas física e jurídica, de portes mini, pequeno, pequeno-médio, médio e grande, conforme receitas ao lado: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4" y="1254929"/>
            <a:ext cx="2985837" cy="1070974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2FE6C9B-C3C8-16E7-89E7-546312132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881003"/>
              </p:ext>
            </p:extLst>
          </p:nvPr>
        </p:nvGraphicFramePr>
        <p:xfrm>
          <a:off x="8305800" y="3300893"/>
          <a:ext cx="8811311" cy="4409618"/>
        </p:xfrm>
        <a:graphic>
          <a:graphicData uri="http://schemas.openxmlformats.org/drawingml/2006/table">
            <a:tbl>
              <a:tblPr/>
              <a:tblGrid>
                <a:gridCol w="2403085">
                  <a:extLst>
                    <a:ext uri="{9D8B030D-6E8A-4147-A177-3AD203B41FA5}">
                      <a16:colId xmlns:a16="http://schemas.microsoft.com/office/drawing/2014/main" val="365967167"/>
                    </a:ext>
                  </a:extLst>
                </a:gridCol>
                <a:gridCol w="6408226">
                  <a:extLst>
                    <a:ext uri="{9D8B030D-6E8A-4147-A177-3AD203B41FA5}">
                      <a16:colId xmlns:a16="http://schemas.microsoft.com/office/drawing/2014/main" val="4271823308"/>
                    </a:ext>
                  </a:extLst>
                </a:gridCol>
              </a:tblGrid>
              <a:tr h="7771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rgbClr val="004B2C"/>
                          </a:solidFill>
                          <a:effectLst/>
                          <a:latin typeface="Trebuchet MS" panose="020B0603020202020204" pitchFamily="34" charset="0"/>
                        </a:rPr>
                        <a:t>Porte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500" b="1" i="0" u="none" strike="noStrike" dirty="0">
                          <a:solidFill>
                            <a:srgbClr val="004B2C"/>
                          </a:solidFill>
                          <a:effectLst/>
                          <a:latin typeface="Trebuchet MS" panose="020B0603020202020204" pitchFamily="34" charset="0"/>
                        </a:rPr>
                        <a:t>Receita Bruta Anual (rural e extrarrural)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48803"/>
                  </a:ext>
                </a:extLst>
              </a:tr>
              <a:tr h="6017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Miniprodutor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Até R$ 360.000,00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78175"/>
                  </a:ext>
                </a:extLst>
              </a:tr>
              <a:tr h="6017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Pequeno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Acima de R$ 360.000,00 até R$ 4.800.000,00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099675"/>
                  </a:ext>
                </a:extLst>
              </a:tr>
              <a:tr h="6017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Pequeno-médio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Acima R$ 4.800.000,00 até 16.000.000,00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972981"/>
                  </a:ext>
                </a:extLst>
              </a:tr>
              <a:tr h="6017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Médio 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Acima de R$ 16.000.000,00 até R$ 90.000.000,00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386283"/>
                  </a:ext>
                </a:extLst>
              </a:tr>
              <a:tr h="62367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Médio 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Acima de R$ 90.000.000,00 até R$ 300.000.000,00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322553"/>
                  </a:ext>
                </a:extLst>
              </a:tr>
              <a:tr h="6017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Grande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Acima de R$ 300.000.000,00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459319"/>
                  </a:ext>
                </a:extLst>
              </a:tr>
            </a:tbl>
          </a:graphicData>
        </a:graphic>
      </p:graphicFrame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0373" y="2711469"/>
            <a:ext cx="7112387" cy="940467"/>
            <a:chOff x="0" y="0"/>
            <a:chExt cx="2371333" cy="3135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0373" y="3951478"/>
            <a:ext cx="7112387" cy="940467"/>
            <a:chOff x="0" y="0"/>
            <a:chExt cx="2371333" cy="3135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0373" y="5189011"/>
            <a:ext cx="7112387" cy="1339413"/>
            <a:chOff x="0" y="0"/>
            <a:chExt cx="2371333" cy="446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1333" cy="446572"/>
            </a:xfrm>
            <a:custGeom>
              <a:avLst/>
              <a:gdLst/>
              <a:ahLst/>
              <a:cxnLst/>
              <a:rect l="l" t="t" r="r" b="b"/>
              <a:pathLst>
                <a:path w="2371333" h="446572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424802"/>
                  </a:lnTo>
                  <a:cubicBezTo>
                    <a:pt x="2371333" y="436825"/>
                    <a:pt x="2361586" y="446572"/>
                    <a:pt x="2349563" y="446572"/>
                  </a:cubicBezTo>
                  <a:lnTo>
                    <a:pt x="21770" y="446572"/>
                  </a:lnTo>
                  <a:cubicBezTo>
                    <a:pt x="9747" y="446572"/>
                    <a:pt x="0" y="436825"/>
                    <a:pt x="0" y="424802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371333" cy="49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00373" y="6825491"/>
            <a:ext cx="7112387" cy="940467"/>
            <a:chOff x="0" y="0"/>
            <a:chExt cx="2371333" cy="313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00373" y="8065500"/>
            <a:ext cx="7112387" cy="940467"/>
            <a:chOff x="0" y="0"/>
            <a:chExt cx="2371333" cy="3135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934434" y="5680131"/>
            <a:ext cx="482123" cy="357173"/>
          </a:xfrm>
          <a:custGeom>
            <a:avLst/>
            <a:gdLst/>
            <a:ahLst/>
            <a:cxnLst/>
            <a:rect l="l" t="t" r="r" b="b"/>
            <a:pathLst>
              <a:path w="482123" h="357173">
                <a:moveTo>
                  <a:pt x="0" y="0"/>
                </a:moveTo>
                <a:lnTo>
                  <a:pt x="482123" y="0"/>
                </a:lnTo>
                <a:lnTo>
                  <a:pt x="482123" y="357173"/>
                </a:lnTo>
                <a:lnTo>
                  <a:pt x="0" y="357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8" name="Freeform 18"/>
          <p:cNvSpPr/>
          <p:nvPr/>
        </p:nvSpPr>
        <p:spPr>
          <a:xfrm>
            <a:off x="1934434" y="2971979"/>
            <a:ext cx="482123" cy="419447"/>
          </a:xfrm>
          <a:custGeom>
            <a:avLst/>
            <a:gdLst/>
            <a:ahLst/>
            <a:cxnLst/>
            <a:rect l="l" t="t" r="r" b="b"/>
            <a:pathLst>
              <a:path w="482123" h="419447">
                <a:moveTo>
                  <a:pt x="0" y="0"/>
                </a:moveTo>
                <a:lnTo>
                  <a:pt x="482123" y="0"/>
                </a:lnTo>
                <a:lnTo>
                  <a:pt x="482123" y="419447"/>
                </a:lnTo>
                <a:lnTo>
                  <a:pt x="0" y="419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9" name="Freeform 19"/>
          <p:cNvSpPr/>
          <p:nvPr/>
        </p:nvSpPr>
        <p:spPr>
          <a:xfrm>
            <a:off x="1934434" y="4182673"/>
            <a:ext cx="482123" cy="482123"/>
          </a:xfrm>
          <a:custGeom>
            <a:avLst/>
            <a:gdLst/>
            <a:ahLst/>
            <a:cxnLst/>
            <a:rect l="l" t="t" r="r" b="b"/>
            <a:pathLst>
              <a:path w="482123" h="482123">
                <a:moveTo>
                  <a:pt x="0" y="0"/>
                </a:moveTo>
                <a:lnTo>
                  <a:pt x="482123" y="0"/>
                </a:lnTo>
                <a:lnTo>
                  <a:pt x="482123" y="482123"/>
                </a:lnTo>
                <a:lnTo>
                  <a:pt x="0" y="4821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1878016" y="7007067"/>
            <a:ext cx="432986" cy="288658"/>
          </a:xfrm>
          <a:custGeom>
            <a:avLst/>
            <a:gdLst/>
            <a:ahLst/>
            <a:cxnLst/>
            <a:rect l="l" t="t" r="r" b="b"/>
            <a:pathLst>
              <a:path w="432986" h="288658">
                <a:moveTo>
                  <a:pt x="0" y="0"/>
                </a:moveTo>
                <a:lnTo>
                  <a:pt x="432986" y="0"/>
                </a:lnTo>
                <a:lnTo>
                  <a:pt x="432986" y="288657"/>
                </a:lnTo>
                <a:lnTo>
                  <a:pt x="0" y="288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1" name="Freeform 21"/>
          <p:cNvSpPr/>
          <p:nvPr/>
        </p:nvSpPr>
        <p:spPr>
          <a:xfrm>
            <a:off x="2061868" y="7151395"/>
            <a:ext cx="479219" cy="470234"/>
          </a:xfrm>
          <a:custGeom>
            <a:avLst/>
            <a:gdLst/>
            <a:ahLst/>
            <a:cxnLst/>
            <a:rect l="l" t="t" r="r" b="b"/>
            <a:pathLst>
              <a:path w="479219" h="470234">
                <a:moveTo>
                  <a:pt x="0" y="0"/>
                </a:moveTo>
                <a:lnTo>
                  <a:pt x="479219" y="0"/>
                </a:lnTo>
                <a:lnTo>
                  <a:pt x="479219" y="470234"/>
                </a:lnTo>
                <a:lnTo>
                  <a:pt x="0" y="4702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2" name="Freeform 22"/>
          <p:cNvSpPr/>
          <p:nvPr/>
        </p:nvSpPr>
        <p:spPr>
          <a:xfrm>
            <a:off x="1934434" y="8327933"/>
            <a:ext cx="482123" cy="444960"/>
          </a:xfrm>
          <a:custGeom>
            <a:avLst/>
            <a:gdLst/>
            <a:ahLst/>
            <a:cxnLst/>
            <a:rect l="l" t="t" r="r" b="b"/>
            <a:pathLst>
              <a:path w="482123" h="444960">
                <a:moveTo>
                  <a:pt x="0" y="0"/>
                </a:moveTo>
                <a:lnTo>
                  <a:pt x="482123" y="0"/>
                </a:lnTo>
                <a:lnTo>
                  <a:pt x="482123" y="444959"/>
                </a:lnTo>
                <a:lnTo>
                  <a:pt x="0" y="4449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3" name="TextBox 23"/>
          <p:cNvSpPr txBox="1"/>
          <p:nvPr/>
        </p:nvSpPr>
        <p:spPr>
          <a:xfrm>
            <a:off x="2593877" y="2849584"/>
            <a:ext cx="6019380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Apoio ao desenvolvimento do cerrado nordestino, região do MATOPIBA e SEALBA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93877" y="4089593"/>
            <a:ext cx="6019380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Apoio à pesquisa e difusão de tecnologias e utilização dessa tecnologia no campo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93877" y="5526599"/>
            <a:ext cx="6019380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Ênfase na ampliação das áreas irrigadas, com racionalização do uso dos recursos hídricos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93877" y="6963606"/>
            <a:ext cx="6019380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Apoio à carcinicultura, pecuária leiteira e</a:t>
            </a:r>
          </a:p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 corte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593877" y="8360149"/>
            <a:ext cx="6019380" cy="33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Apoio à logística de armazenamento na região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432618" y="5189011"/>
            <a:ext cx="7112387" cy="1339413"/>
            <a:chOff x="0" y="0"/>
            <a:chExt cx="2371333" cy="4465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1333" cy="446572"/>
            </a:xfrm>
            <a:custGeom>
              <a:avLst/>
              <a:gdLst/>
              <a:ahLst/>
              <a:cxnLst/>
              <a:rect l="l" t="t" r="r" b="b"/>
              <a:pathLst>
                <a:path w="2371333" h="446572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424802"/>
                  </a:lnTo>
                  <a:cubicBezTo>
                    <a:pt x="2371333" y="436825"/>
                    <a:pt x="2361586" y="446572"/>
                    <a:pt x="2349563" y="446572"/>
                  </a:cubicBezTo>
                  <a:lnTo>
                    <a:pt x="21770" y="446572"/>
                  </a:lnTo>
                  <a:cubicBezTo>
                    <a:pt x="9747" y="446572"/>
                    <a:pt x="0" y="436825"/>
                    <a:pt x="0" y="424802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371333" cy="49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432618" y="6825491"/>
            <a:ext cx="7112387" cy="940467"/>
            <a:chOff x="0" y="0"/>
            <a:chExt cx="2371333" cy="31356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432618" y="8065500"/>
            <a:ext cx="7112387" cy="940467"/>
            <a:chOff x="0" y="0"/>
            <a:chExt cx="2371333" cy="3135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32618" y="2713492"/>
            <a:ext cx="7112387" cy="940467"/>
            <a:chOff x="0" y="0"/>
            <a:chExt cx="2371333" cy="31356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432618" y="3953501"/>
            <a:ext cx="7112387" cy="940467"/>
            <a:chOff x="0" y="0"/>
            <a:chExt cx="2371333" cy="31356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371333" cy="313560"/>
            </a:xfrm>
            <a:custGeom>
              <a:avLst/>
              <a:gdLst/>
              <a:ahLst/>
              <a:cxnLst/>
              <a:rect l="l" t="t" r="r" b="b"/>
              <a:pathLst>
                <a:path w="2371333" h="313560">
                  <a:moveTo>
                    <a:pt x="21770" y="0"/>
                  </a:moveTo>
                  <a:lnTo>
                    <a:pt x="2349563" y="0"/>
                  </a:lnTo>
                  <a:cubicBezTo>
                    <a:pt x="2361586" y="0"/>
                    <a:pt x="2371333" y="9747"/>
                    <a:pt x="2371333" y="21770"/>
                  </a:cubicBezTo>
                  <a:lnTo>
                    <a:pt x="2371333" y="291790"/>
                  </a:lnTo>
                  <a:cubicBezTo>
                    <a:pt x="2371333" y="303813"/>
                    <a:pt x="2361586" y="313560"/>
                    <a:pt x="2349563" y="313560"/>
                  </a:cubicBezTo>
                  <a:lnTo>
                    <a:pt x="21770" y="313560"/>
                  </a:lnTo>
                  <a:cubicBezTo>
                    <a:pt x="9747" y="313560"/>
                    <a:pt x="0" y="303813"/>
                    <a:pt x="0" y="291790"/>
                  </a:cubicBezTo>
                  <a:lnTo>
                    <a:pt x="0" y="21770"/>
                  </a:lnTo>
                  <a:cubicBezTo>
                    <a:pt x="0" y="9747"/>
                    <a:pt x="9747" y="0"/>
                    <a:pt x="2177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gradFill>
                <a:gsLst>
                  <a:gs pos="0">
                    <a:srgbClr val="FFFFFF">
                      <a:alpha val="7000"/>
                    </a:srgbClr>
                  </a:gs>
                  <a:gs pos="100000">
                    <a:srgbClr val="FFFFFF">
                      <a:alpha val="14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2371333" cy="361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 dirty="0"/>
            </a:p>
          </p:txBody>
        </p:sp>
      </p:grpSp>
      <p:sp>
        <p:nvSpPr>
          <p:cNvPr id="43" name="Freeform 43"/>
          <p:cNvSpPr/>
          <p:nvPr/>
        </p:nvSpPr>
        <p:spPr>
          <a:xfrm>
            <a:off x="9674377" y="4172400"/>
            <a:ext cx="482123" cy="473686"/>
          </a:xfrm>
          <a:custGeom>
            <a:avLst/>
            <a:gdLst/>
            <a:ahLst/>
            <a:cxnLst/>
            <a:rect l="l" t="t" r="r" b="b"/>
            <a:pathLst>
              <a:path w="482123" h="473686">
                <a:moveTo>
                  <a:pt x="0" y="0"/>
                </a:moveTo>
                <a:lnTo>
                  <a:pt x="482124" y="0"/>
                </a:lnTo>
                <a:lnTo>
                  <a:pt x="482124" y="473686"/>
                </a:lnTo>
                <a:lnTo>
                  <a:pt x="0" y="473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4" name="Freeform 44"/>
          <p:cNvSpPr/>
          <p:nvPr/>
        </p:nvSpPr>
        <p:spPr>
          <a:xfrm>
            <a:off x="9626041" y="5554888"/>
            <a:ext cx="578796" cy="607660"/>
          </a:xfrm>
          <a:custGeom>
            <a:avLst/>
            <a:gdLst/>
            <a:ahLst/>
            <a:cxnLst/>
            <a:rect l="l" t="t" r="r" b="b"/>
            <a:pathLst>
              <a:path w="578796" h="607660">
                <a:moveTo>
                  <a:pt x="0" y="0"/>
                </a:moveTo>
                <a:lnTo>
                  <a:pt x="578796" y="0"/>
                </a:lnTo>
                <a:lnTo>
                  <a:pt x="578796" y="607660"/>
                </a:lnTo>
                <a:lnTo>
                  <a:pt x="0" y="6076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5" name="Freeform 45"/>
          <p:cNvSpPr/>
          <p:nvPr/>
        </p:nvSpPr>
        <p:spPr>
          <a:xfrm>
            <a:off x="9675883" y="2917225"/>
            <a:ext cx="528954" cy="528954"/>
          </a:xfrm>
          <a:custGeom>
            <a:avLst/>
            <a:gdLst/>
            <a:ahLst/>
            <a:cxnLst/>
            <a:rect l="l" t="t" r="r" b="b"/>
            <a:pathLst>
              <a:path w="528954" h="528954">
                <a:moveTo>
                  <a:pt x="0" y="0"/>
                </a:moveTo>
                <a:lnTo>
                  <a:pt x="528954" y="0"/>
                </a:lnTo>
                <a:lnTo>
                  <a:pt x="528954" y="528954"/>
                </a:lnTo>
                <a:lnTo>
                  <a:pt x="0" y="528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6" name="Freeform 46"/>
          <p:cNvSpPr/>
          <p:nvPr/>
        </p:nvSpPr>
        <p:spPr>
          <a:xfrm>
            <a:off x="9675883" y="7007067"/>
            <a:ext cx="528954" cy="528954"/>
          </a:xfrm>
          <a:custGeom>
            <a:avLst/>
            <a:gdLst/>
            <a:ahLst/>
            <a:cxnLst/>
            <a:rect l="l" t="t" r="r" b="b"/>
            <a:pathLst>
              <a:path w="528954" h="528954">
                <a:moveTo>
                  <a:pt x="0" y="0"/>
                </a:moveTo>
                <a:lnTo>
                  <a:pt x="528954" y="0"/>
                </a:lnTo>
                <a:lnTo>
                  <a:pt x="528954" y="528954"/>
                </a:lnTo>
                <a:lnTo>
                  <a:pt x="0" y="5289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7" name="Freeform 47"/>
          <p:cNvSpPr/>
          <p:nvPr/>
        </p:nvSpPr>
        <p:spPr>
          <a:xfrm>
            <a:off x="9675883" y="8311589"/>
            <a:ext cx="528954" cy="448288"/>
          </a:xfrm>
          <a:custGeom>
            <a:avLst/>
            <a:gdLst/>
            <a:ahLst/>
            <a:cxnLst/>
            <a:rect l="l" t="t" r="r" b="b"/>
            <a:pathLst>
              <a:path w="528954" h="448288">
                <a:moveTo>
                  <a:pt x="0" y="0"/>
                </a:moveTo>
                <a:lnTo>
                  <a:pt x="528954" y="0"/>
                </a:lnTo>
                <a:lnTo>
                  <a:pt x="528954" y="448288"/>
                </a:lnTo>
                <a:lnTo>
                  <a:pt x="0" y="4482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8" name="TextBox 48"/>
          <p:cNvSpPr txBox="1"/>
          <p:nvPr/>
        </p:nvSpPr>
        <p:spPr>
          <a:xfrm>
            <a:off x="10379178" y="5526599"/>
            <a:ext cx="6224608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Incentivo à utilização de tecnologia de convivência com a seca e combate à desertificação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379178" y="7120140"/>
            <a:ext cx="5966324" cy="33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Incentivo à inovação e conectividade no campo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379178" y="8360149"/>
            <a:ext cx="5966324" cy="33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Apoio ao Setor Sucroalcooleiro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379178" y="2851607"/>
            <a:ext cx="6165828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Incentivo à utilização de fontes renováveis de energia, como por exemplo, a energia solar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379178" y="4091616"/>
            <a:ext cx="5966324" cy="6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8"/>
              </a:lnSpc>
            </a:pPr>
            <a:r>
              <a:rPr lang="en-US" sz="2107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Apoio ao fortalecimento da fruticultura, pecuária e agroindústria</a:t>
            </a:r>
          </a:p>
        </p:txBody>
      </p:sp>
      <p:pic>
        <p:nvPicPr>
          <p:cNvPr id="55" name="Imagem 5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803" y="9300616"/>
            <a:ext cx="2184657" cy="784836"/>
          </a:xfrm>
          <a:prstGeom prst="rect">
            <a:avLst/>
          </a:prstGeom>
        </p:spPr>
      </p:pic>
      <p:sp>
        <p:nvSpPr>
          <p:cNvPr id="56" name="TextBox 54"/>
          <p:cNvSpPr txBox="1"/>
          <p:nvPr/>
        </p:nvSpPr>
        <p:spPr>
          <a:xfrm>
            <a:off x="1225521" y="1152525"/>
            <a:ext cx="15836959" cy="93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Políticas para o Agronegócio</a:t>
            </a:r>
          </a:p>
        </p:txBody>
      </p:sp>
      <p:sp>
        <p:nvSpPr>
          <p:cNvPr id="53" name="Espaço Reservado para Rodapé 52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985" y="3062838"/>
            <a:ext cx="21921540" cy="6576462"/>
          </a:xfrm>
          <a:custGeom>
            <a:avLst/>
            <a:gdLst/>
            <a:ahLst/>
            <a:cxnLst/>
            <a:rect l="l" t="t" r="r" b="b"/>
            <a:pathLst>
              <a:path w="21921540" h="6576462">
                <a:moveTo>
                  <a:pt x="0" y="0"/>
                </a:moveTo>
                <a:lnTo>
                  <a:pt x="21921541" y="0"/>
                </a:lnTo>
                <a:lnTo>
                  <a:pt x="21921541" y="6576462"/>
                </a:lnTo>
                <a:lnTo>
                  <a:pt x="0" y="6576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2609678" y="6979045"/>
            <a:ext cx="2143125" cy="2143125"/>
          </a:xfrm>
          <a:custGeom>
            <a:avLst/>
            <a:gdLst/>
            <a:ahLst/>
            <a:cxnLst/>
            <a:rect l="l" t="t" r="r" b="b"/>
            <a:pathLst>
              <a:path w="2143125" h="2143125">
                <a:moveTo>
                  <a:pt x="0" y="0"/>
                </a:moveTo>
                <a:lnTo>
                  <a:pt x="2143125" y="0"/>
                </a:lnTo>
                <a:lnTo>
                  <a:pt x="2143125" y="2143125"/>
                </a:lnTo>
                <a:lnTo>
                  <a:pt x="0" y="2143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grpSp>
        <p:nvGrpSpPr>
          <p:cNvPr id="4" name="Group 4"/>
          <p:cNvGrpSpPr/>
          <p:nvPr/>
        </p:nvGrpSpPr>
        <p:grpSpPr>
          <a:xfrm>
            <a:off x="2609678" y="6979045"/>
            <a:ext cx="1773667" cy="177366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4C09B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6241318" y="4637667"/>
            <a:ext cx="2143125" cy="2143125"/>
          </a:xfrm>
          <a:custGeom>
            <a:avLst/>
            <a:gdLst/>
            <a:ahLst/>
            <a:cxnLst/>
            <a:rect l="l" t="t" r="r" b="b"/>
            <a:pathLst>
              <a:path w="2143125" h="2143125">
                <a:moveTo>
                  <a:pt x="0" y="0"/>
                </a:moveTo>
                <a:lnTo>
                  <a:pt x="2143125" y="0"/>
                </a:lnTo>
                <a:lnTo>
                  <a:pt x="2143125" y="2143125"/>
                </a:lnTo>
                <a:lnTo>
                  <a:pt x="0" y="2143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grpSp>
        <p:nvGrpSpPr>
          <p:cNvPr id="8" name="Group 8"/>
          <p:cNvGrpSpPr/>
          <p:nvPr/>
        </p:nvGrpSpPr>
        <p:grpSpPr>
          <a:xfrm>
            <a:off x="6241318" y="4637667"/>
            <a:ext cx="1773667" cy="177366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A2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127032" y="3834452"/>
            <a:ext cx="2143125" cy="2143125"/>
          </a:xfrm>
          <a:custGeom>
            <a:avLst/>
            <a:gdLst/>
            <a:ahLst/>
            <a:cxnLst/>
            <a:rect l="l" t="t" r="r" b="b"/>
            <a:pathLst>
              <a:path w="2143125" h="2143125">
                <a:moveTo>
                  <a:pt x="0" y="0"/>
                </a:moveTo>
                <a:lnTo>
                  <a:pt x="2143125" y="0"/>
                </a:lnTo>
                <a:lnTo>
                  <a:pt x="2143125" y="2143125"/>
                </a:lnTo>
                <a:lnTo>
                  <a:pt x="0" y="2143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grpSp>
        <p:nvGrpSpPr>
          <p:cNvPr id="12" name="Group 12"/>
          <p:cNvGrpSpPr/>
          <p:nvPr/>
        </p:nvGrpSpPr>
        <p:grpSpPr>
          <a:xfrm>
            <a:off x="13127032" y="3834452"/>
            <a:ext cx="1773667" cy="177366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1A42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9713952" y="7466617"/>
            <a:ext cx="2143125" cy="2143125"/>
          </a:xfrm>
          <a:custGeom>
            <a:avLst/>
            <a:gdLst/>
            <a:ahLst/>
            <a:cxnLst/>
            <a:rect l="l" t="t" r="r" b="b"/>
            <a:pathLst>
              <a:path w="2143125" h="2143125">
                <a:moveTo>
                  <a:pt x="0" y="0"/>
                </a:moveTo>
                <a:lnTo>
                  <a:pt x="2143125" y="0"/>
                </a:lnTo>
                <a:lnTo>
                  <a:pt x="2143125" y="2143125"/>
                </a:lnTo>
                <a:lnTo>
                  <a:pt x="0" y="2143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16" name="Group 16"/>
          <p:cNvGrpSpPr/>
          <p:nvPr/>
        </p:nvGrpSpPr>
        <p:grpSpPr>
          <a:xfrm>
            <a:off x="9713952" y="7466617"/>
            <a:ext cx="1773667" cy="177366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8D51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endParaRPr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637702" y="-566265"/>
            <a:ext cx="2047402" cy="2047402"/>
          </a:xfrm>
          <a:custGeom>
            <a:avLst/>
            <a:gdLst/>
            <a:ahLst/>
            <a:cxnLst/>
            <a:rect l="l" t="t" r="r" b="b"/>
            <a:pathLst>
              <a:path w="2047402" h="2047402">
                <a:moveTo>
                  <a:pt x="0" y="0"/>
                </a:moveTo>
                <a:lnTo>
                  <a:pt x="2047402" y="0"/>
                </a:lnTo>
                <a:lnTo>
                  <a:pt x="2047402" y="2047403"/>
                </a:lnTo>
                <a:lnTo>
                  <a:pt x="0" y="2047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7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17259300" y="-566265"/>
            <a:ext cx="1814510" cy="2047402"/>
          </a:xfrm>
          <a:custGeom>
            <a:avLst/>
            <a:gdLst/>
            <a:ahLst/>
            <a:cxnLst/>
            <a:rect l="l" t="t" r="r" b="b"/>
            <a:pathLst>
              <a:path w="1814510" h="2047402">
                <a:moveTo>
                  <a:pt x="0" y="0"/>
                </a:moveTo>
                <a:lnTo>
                  <a:pt x="1814510" y="0"/>
                </a:lnTo>
                <a:lnTo>
                  <a:pt x="1814510" y="2047403"/>
                </a:lnTo>
                <a:lnTo>
                  <a:pt x="0" y="20474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21" name="Freeform 21"/>
          <p:cNvSpPr/>
          <p:nvPr/>
        </p:nvSpPr>
        <p:spPr>
          <a:xfrm>
            <a:off x="-1194979" y="9170726"/>
            <a:ext cx="2223679" cy="1637184"/>
          </a:xfrm>
          <a:custGeom>
            <a:avLst/>
            <a:gdLst/>
            <a:ahLst/>
            <a:cxnLst/>
            <a:rect l="l" t="t" r="r" b="b"/>
            <a:pathLst>
              <a:path w="2223679" h="1637184">
                <a:moveTo>
                  <a:pt x="0" y="0"/>
                </a:moveTo>
                <a:lnTo>
                  <a:pt x="2223679" y="0"/>
                </a:lnTo>
                <a:lnTo>
                  <a:pt x="2223679" y="1637184"/>
                </a:lnTo>
                <a:lnTo>
                  <a:pt x="0" y="16371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22" name="Freeform 22"/>
          <p:cNvSpPr/>
          <p:nvPr/>
        </p:nvSpPr>
        <p:spPr>
          <a:xfrm>
            <a:off x="17219757" y="9258300"/>
            <a:ext cx="2235053" cy="2235053"/>
          </a:xfrm>
          <a:custGeom>
            <a:avLst/>
            <a:gdLst/>
            <a:ahLst/>
            <a:cxnLst/>
            <a:rect l="l" t="t" r="r" b="b"/>
            <a:pathLst>
              <a:path w="2235053" h="2235053">
                <a:moveTo>
                  <a:pt x="0" y="0"/>
                </a:moveTo>
                <a:lnTo>
                  <a:pt x="2235053" y="0"/>
                </a:lnTo>
                <a:lnTo>
                  <a:pt x="2235053" y="2235053"/>
                </a:lnTo>
                <a:lnTo>
                  <a:pt x="0" y="22350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17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23" name="TextBox 23"/>
          <p:cNvSpPr txBox="1"/>
          <p:nvPr/>
        </p:nvSpPr>
        <p:spPr>
          <a:xfrm>
            <a:off x="2020053" y="1152525"/>
            <a:ext cx="14247894" cy="93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Atuação do BNB no Agronegócio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54295" y="5555916"/>
            <a:ext cx="2684434" cy="11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  <a:spcBef>
                <a:spcPct val="0"/>
              </a:spcBef>
            </a:pPr>
            <a:r>
              <a:rPr lang="en-US" sz="157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Linhas de crédito especiais com foco na sustentabilidade e aumento da produtividade do setor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54295" y="4586491"/>
            <a:ext cx="2598509" cy="68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1963" b="1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Apoio aos negócios sustentáveis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18684" y="7504742"/>
            <a:ext cx="2818936" cy="1931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99"/>
              </a:lnSpc>
              <a:spcBef>
                <a:spcPct val="0"/>
              </a:spcBef>
            </a:pPr>
            <a:r>
              <a:rPr lang="en-US" sz="1571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Financiamento para modernização, expansão, produção, custeio, beneficiamento, armazenamento, comercialização inovação e conectividade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988297" y="6611517"/>
            <a:ext cx="2279710" cy="68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1963" b="1" u="none" strike="noStrike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Atendimento integral ao cliente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73822" y="5614270"/>
            <a:ext cx="2583255" cy="11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99"/>
              </a:lnSpc>
              <a:spcBef>
                <a:spcPct val="0"/>
              </a:spcBef>
            </a:pPr>
            <a:r>
              <a:rPr lang="en-US" sz="1571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Parcerias estratégicas, orientação e acompanhamento dos empreendimentos rurais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27620" y="4368882"/>
            <a:ext cx="2075659" cy="102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1963" b="1" u="none" strike="noStrike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Contribuição para o crescimento do Agronegócio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679236" y="7223937"/>
            <a:ext cx="2921214" cy="53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99"/>
              </a:lnSpc>
              <a:spcBef>
                <a:spcPct val="0"/>
              </a:spcBef>
            </a:pPr>
            <a:r>
              <a:rPr lang="en-US" sz="1571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LCA, Fiagro, Poupança rural, Recursos internos e BNDES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37988" y="6303444"/>
            <a:ext cx="2803711" cy="68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1963" b="1" u="none" strike="noStrike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Diversificação </a:t>
            </a:r>
          </a:p>
          <a:p>
            <a:pPr marL="0" lvl="0" indent="0" algn="ctr">
              <a:lnSpc>
                <a:spcPts val="2749"/>
              </a:lnSpc>
              <a:spcBef>
                <a:spcPct val="0"/>
              </a:spcBef>
            </a:pPr>
            <a:r>
              <a:rPr lang="en-US" sz="1963" b="1" u="none" strike="noStrike" dirty="0">
                <a:solidFill>
                  <a:srgbClr val="00000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das Fontes de Recursos</a:t>
            </a:r>
          </a:p>
        </p:txBody>
      </p:sp>
      <p:sp>
        <p:nvSpPr>
          <p:cNvPr id="32" name="Freeform 32"/>
          <p:cNvSpPr/>
          <p:nvPr/>
        </p:nvSpPr>
        <p:spPr>
          <a:xfrm>
            <a:off x="2911868" y="7295192"/>
            <a:ext cx="1169286" cy="1169286"/>
          </a:xfrm>
          <a:custGeom>
            <a:avLst/>
            <a:gdLst/>
            <a:ahLst/>
            <a:cxnLst/>
            <a:rect l="l" t="t" r="r" b="b"/>
            <a:pathLst>
              <a:path w="1169286" h="1169286">
                <a:moveTo>
                  <a:pt x="0" y="0"/>
                </a:moveTo>
                <a:lnTo>
                  <a:pt x="1169287" y="0"/>
                </a:lnTo>
                <a:lnTo>
                  <a:pt x="1169287" y="1169286"/>
                </a:lnTo>
                <a:lnTo>
                  <a:pt x="0" y="11692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3" name="Freeform 33"/>
          <p:cNvSpPr/>
          <p:nvPr/>
        </p:nvSpPr>
        <p:spPr>
          <a:xfrm>
            <a:off x="6681702" y="5078740"/>
            <a:ext cx="983895" cy="916253"/>
          </a:xfrm>
          <a:custGeom>
            <a:avLst/>
            <a:gdLst/>
            <a:ahLst/>
            <a:cxnLst/>
            <a:rect l="l" t="t" r="r" b="b"/>
            <a:pathLst>
              <a:path w="983895" h="916253">
                <a:moveTo>
                  <a:pt x="0" y="0"/>
                </a:moveTo>
                <a:lnTo>
                  <a:pt x="983895" y="0"/>
                </a:lnTo>
                <a:lnTo>
                  <a:pt x="983895" y="916252"/>
                </a:lnTo>
                <a:lnTo>
                  <a:pt x="0" y="9162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4" name="Freeform 34"/>
          <p:cNvSpPr/>
          <p:nvPr/>
        </p:nvSpPr>
        <p:spPr>
          <a:xfrm>
            <a:off x="10064035" y="7879835"/>
            <a:ext cx="1088786" cy="947243"/>
          </a:xfrm>
          <a:custGeom>
            <a:avLst/>
            <a:gdLst/>
            <a:ahLst/>
            <a:cxnLst/>
            <a:rect l="l" t="t" r="r" b="b"/>
            <a:pathLst>
              <a:path w="1088786" h="947243">
                <a:moveTo>
                  <a:pt x="0" y="0"/>
                </a:moveTo>
                <a:lnTo>
                  <a:pt x="1088786" y="0"/>
                </a:lnTo>
                <a:lnTo>
                  <a:pt x="1088786" y="947243"/>
                </a:lnTo>
                <a:lnTo>
                  <a:pt x="0" y="9472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5" name="Freeform 35"/>
          <p:cNvSpPr/>
          <p:nvPr/>
        </p:nvSpPr>
        <p:spPr>
          <a:xfrm>
            <a:off x="13525067" y="4232488"/>
            <a:ext cx="977596" cy="977596"/>
          </a:xfrm>
          <a:custGeom>
            <a:avLst/>
            <a:gdLst/>
            <a:ahLst/>
            <a:cxnLst/>
            <a:rect l="l" t="t" r="r" b="b"/>
            <a:pathLst>
              <a:path w="977596" h="977596">
                <a:moveTo>
                  <a:pt x="0" y="0"/>
                </a:moveTo>
                <a:lnTo>
                  <a:pt x="977596" y="0"/>
                </a:lnTo>
                <a:lnTo>
                  <a:pt x="977596" y="977596"/>
                </a:lnTo>
                <a:lnTo>
                  <a:pt x="0" y="97759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6" name="TextBox 36"/>
          <p:cNvSpPr txBox="1"/>
          <p:nvPr/>
        </p:nvSpPr>
        <p:spPr>
          <a:xfrm>
            <a:off x="2327709" y="2320456"/>
            <a:ext cx="13272741" cy="38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9"/>
              </a:lnSpc>
              <a:spcBef>
                <a:spcPct val="0"/>
              </a:spcBef>
            </a:pPr>
            <a:r>
              <a:rPr lang="en-US" sz="2271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 BNB busca acelerar o desenvolvimento do Agronegócio na região, atuando de forma diferenciada: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803" y="9300616"/>
            <a:ext cx="2184657" cy="784836"/>
          </a:xfrm>
          <a:prstGeom prst="rect">
            <a:avLst/>
          </a:prstGeom>
        </p:spPr>
      </p:pic>
      <p:sp>
        <p:nvSpPr>
          <p:cNvPr id="38" name="Espaço Reservado para Rodapé 37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0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0803" y="2713091"/>
            <a:ext cx="2011606" cy="201160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896038" y="2715830"/>
            <a:ext cx="2011606" cy="201160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4"/>
              <a:stretch>
                <a:fillRect l="-23870" r="-23870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70209" y="2735824"/>
            <a:ext cx="2011606" cy="201160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55918" y="2713091"/>
            <a:ext cx="2011606" cy="201160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6"/>
              <a:stretch>
                <a:fillRect l="-24931" r="-24931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67132" y="2735824"/>
            <a:ext cx="2011606" cy="201160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00803" y="6210300"/>
            <a:ext cx="2011606" cy="201160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96038" y="6213038"/>
            <a:ext cx="2011606" cy="201160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9"/>
              <a:stretch>
                <a:fillRect l="-38954" r="-38954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870209" y="6233032"/>
            <a:ext cx="2011606" cy="201160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10"/>
              <a:stretch>
                <a:fillRect l="-25000" r="-25000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55918" y="6210300"/>
            <a:ext cx="2011606" cy="201160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11"/>
              <a:stretch>
                <a:fillRect l="-24211" r="-24211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867132" y="6233032"/>
            <a:ext cx="2011606" cy="201160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6280" y="0"/>
                  </a:moveTo>
                  <a:lnTo>
                    <a:pt x="616520" y="0"/>
                  </a:lnTo>
                  <a:cubicBezTo>
                    <a:pt x="668577" y="0"/>
                    <a:pt x="718501" y="20679"/>
                    <a:pt x="755311" y="57489"/>
                  </a:cubicBezTo>
                  <a:cubicBezTo>
                    <a:pt x="792121" y="94299"/>
                    <a:pt x="812800" y="144223"/>
                    <a:pt x="812800" y="196280"/>
                  </a:cubicBezTo>
                  <a:lnTo>
                    <a:pt x="812800" y="616520"/>
                  </a:lnTo>
                  <a:cubicBezTo>
                    <a:pt x="812800" y="668577"/>
                    <a:pt x="792121" y="718501"/>
                    <a:pt x="755311" y="755311"/>
                  </a:cubicBezTo>
                  <a:cubicBezTo>
                    <a:pt x="718501" y="792121"/>
                    <a:pt x="668577" y="812800"/>
                    <a:pt x="616520" y="812800"/>
                  </a:cubicBezTo>
                  <a:lnTo>
                    <a:pt x="196280" y="812800"/>
                  </a:lnTo>
                  <a:cubicBezTo>
                    <a:pt x="144223" y="812800"/>
                    <a:pt x="94299" y="792121"/>
                    <a:pt x="57489" y="755311"/>
                  </a:cubicBezTo>
                  <a:cubicBezTo>
                    <a:pt x="20679" y="718501"/>
                    <a:pt x="0" y="668577"/>
                    <a:pt x="0" y="616520"/>
                  </a:cubicBezTo>
                  <a:lnTo>
                    <a:pt x="0" y="196280"/>
                  </a:lnTo>
                  <a:cubicBezTo>
                    <a:pt x="0" y="144223"/>
                    <a:pt x="20679" y="94299"/>
                    <a:pt x="57489" y="57489"/>
                  </a:cubicBezTo>
                  <a:cubicBezTo>
                    <a:pt x="94299" y="20679"/>
                    <a:pt x="144223" y="0"/>
                    <a:pt x="196280" y="0"/>
                  </a:cubicBezTo>
                  <a:close/>
                </a:path>
              </a:pathLst>
            </a:custGeom>
            <a:blipFill>
              <a:blip r:embed="rId12"/>
              <a:stretch>
                <a:fillRect l="-49268" r="-28508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88783" y="1152525"/>
            <a:ext cx="15910434" cy="93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 dirty="0">
                <a:gradFill>
                  <a:gsLst>
                    <a:gs pos="0">
                      <a:srgbClr val="004B2A">
                        <a:alpha val="100000"/>
                      </a:srgbClr>
                    </a:gs>
                    <a:gs pos="100000">
                      <a:srgbClr val="002E06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Trebuchet MS Bold"/>
                <a:ea typeface="Trebuchet MS Bold"/>
                <a:cs typeface="Trebuchet MS Bold"/>
                <a:sym typeface="Trebuchet MS Bold"/>
              </a:rPr>
              <a:t>Apoio Financeiro para o Agronegócio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00803" y="4896147"/>
            <a:ext cx="2542672" cy="57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Maquinas e Equipamentos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00027" y="4896147"/>
            <a:ext cx="2542672" cy="30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Custeio Agrícola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02362" y="4896147"/>
            <a:ext cx="2542672" cy="30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Custeio Pecuário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10643" y="4896147"/>
            <a:ext cx="2542672" cy="30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Investimento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58147" y="8441695"/>
            <a:ext cx="2529050" cy="57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Inovação e Conectividade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00803" y="8441695"/>
            <a:ext cx="2371691" cy="57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Energia Solar e Fontes Renováveis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83959" y="8441695"/>
            <a:ext cx="2529050" cy="30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Exportação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70209" y="8441695"/>
            <a:ext cx="2529050" cy="30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Agricultura Irrigada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2372" y="8441695"/>
            <a:ext cx="2529050" cy="57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Armazenagem e Comercialização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922554" y="4886622"/>
            <a:ext cx="345104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Integração Lavoura Pecuária Floresta (ILPF) e Agricultura de Baixo Carbono (ABC)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-1604996" y="4407976"/>
            <a:ext cx="2252499" cy="7033248"/>
            <a:chOff x="0" y="0"/>
            <a:chExt cx="304456" cy="95063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7594666" y="-2111766"/>
            <a:ext cx="2252499" cy="7033248"/>
            <a:chOff x="0" y="0"/>
            <a:chExt cx="304456" cy="95063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04456" cy="950638"/>
            </a:xfrm>
            <a:custGeom>
              <a:avLst/>
              <a:gdLst/>
              <a:ahLst/>
              <a:cxnLst/>
              <a:rect l="l" t="t" r="r" b="b"/>
              <a:pathLst>
                <a:path w="304456" h="950638">
                  <a:moveTo>
                    <a:pt x="152228" y="0"/>
                  </a:moveTo>
                  <a:lnTo>
                    <a:pt x="152228" y="0"/>
                  </a:lnTo>
                  <a:cubicBezTo>
                    <a:pt x="192601" y="0"/>
                    <a:pt x="231321" y="16038"/>
                    <a:pt x="259869" y="44587"/>
                  </a:cubicBezTo>
                  <a:cubicBezTo>
                    <a:pt x="288417" y="73135"/>
                    <a:pt x="304456" y="111855"/>
                    <a:pt x="304456" y="152228"/>
                  </a:cubicBezTo>
                  <a:lnTo>
                    <a:pt x="304456" y="798411"/>
                  </a:lnTo>
                  <a:cubicBezTo>
                    <a:pt x="304456" y="838784"/>
                    <a:pt x="288417" y="877504"/>
                    <a:pt x="259869" y="906052"/>
                  </a:cubicBezTo>
                  <a:cubicBezTo>
                    <a:pt x="231321" y="934600"/>
                    <a:pt x="192601" y="950638"/>
                    <a:pt x="152228" y="950638"/>
                  </a:cubicBezTo>
                  <a:lnTo>
                    <a:pt x="152228" y="950638"/>
                  </a:lnTo>
                  <a:cubicBezTo>
                    <a:pt x="111855" y="950638"/>
                    <a:pt x="73135" y="934600"/>
                    <a:pt x="44587" y="906052"/>
                  </a:cubicBezTo>
                  <a:cubicBezTo>
                    <a:pt x="16038" y="877504"/>
                    <a:pt x="0" y="838784"/>
                    <a:pt x="0" y="798411"/>
                  </a:cubicBezTo>
                  <a:lnTo>
                    <a:pt x="0" y="152228"/>
                  </a:lnTo>
                  <a:cubicBezTo>
                    <a:pt x="0" y="111855"/>
                    <a:pt x="16038" y="73135"/>
                    <a:pt x="44587" y="44587"/>
                  </a:cubicBezTo>
                  <a:cubicBezTo>
                    <a:pt x="73135" y="16038"/>
                    <a:pt x="111855" y="0"/>
                    <a:pt x="15222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4B2A">
                    <a:alpha val="100000"/>
                  </a:srgbClr>
                </a:gs>
                <a:gs pos="100000">
                  <a:srgbClr val="002E0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304456" cy="998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40" name="Imagem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803" y="9300616"/>
            <a:ext cx="2184657" cy="784836"/>
          </a:xfrm>
          <a:prstGeom prst="rect">
            <a:avLst/>
          </a:prstGeom>
        </p:spPr>
      </p:pic>
      <p:sp>
        <p:nvSpPr>
          <p:cNvPr id="39" name="Espaço Reservado para Rodapé 38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B2A">
                <a:alpha val="100000"/>
              </a:srgbClr>
            </a:gs>
            <a:gs pos="100000">
              <a:srgbClr val="002E06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7607" y="0"/>
            <a:ext cx="20593282" cy="10287000"/>
            <a:chOff x="0" y="0"/>
            <a:chExt cx="27457709" cy="13716000"/>
          </a:xfrm>
        </p:grpSpPr>
        <p:sp>
          <p:nvSpPr>
            <p:cNvPr id="3" name="Freeform 3"/>
            <p:cNvSpPr/>
            <p:nvPr/>
          </p:nvSpPr>
          <p:spPr>
            <a:xfrm>
              <a:off x="18305139" y="456343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4576285" y="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9152570" y="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728855" y="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4" y="0"/>
                  </a:lnTo>
                  <a:lnTo>
                    <a:pt x="4576284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305139" y="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881424" y="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456343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576285" y="456343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152570" y="456343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28855" y="456343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4" y="0"/>
                  </a:lnTo>
                  <a:lnTo>
                    <a:pt x="4576284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2881424" y="4563430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9139715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576285" y="9139715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9152570" y="9139715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3728855" y="9139715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4" y="0"/>
                  </a:lnTo>
                  <a:lnTo>
                    <a:pt x="4576284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305139" y="9139715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2881424" y="9139715"/>
              <a:ext cx="4576285" cy="4576285"/>
            </a:xfrm>
            <a:custGeom>
              <a:avLst/>
              <a:gdLst/>
              <a:ahLst/>
              <a:cxnLst/>
              <a:rect l="l" t="t" r="r" b="b"/>
              <a:pathLst>
                <a:path w="4576285" h="4576285">
                  <a:moveTo>
                    <a:pt x="0" y="0"/>
                  </a:moveTo>
                  <a:lnTo>
                    <a:pt x="4576285" y="0"/>
                  </a:lnTo>
                  <a:lnTo>
                    <a:pt x="4576285" y="4576285"/>
                  </a:lnTo>
                  <a:lnTo>
                    <a:pt x="0" y="4576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09536" y="1959490"/>
            <a:ext cx="5849764" cy="7298810"/>
            <a:chOff x="0" y="0"/>
            <a:chExt cx="1540679" cy="19223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40679" cy="1922320"/>
            </a:xfrm>
            <a:custGeom>
              <a:avLst/>
              <a:gdLst/>
              <a:ahLst/>
              <a:cxnLst/>
              <a:rect l="l" t="t" r="r" b="b"/>
              <a:pathLst>
                <a:path w="1540679" h="1922320">
                  <a:moveTo>
                    <a:pt x="50291" y="0"/>
                  </a:moveTo>
                  <a:lnTo>
                    <a:pt x="1490387" y="0"/>
                  </a:lnTo>
                  <a:cubicBezTo>
                    <a:pt x="1518162" y="0"/>
                    <a:pt x="1540679" y="22516"/>
                    <a:pt x="1540679" y="50291"/>
                  </a:cubicBezTo>
                  <a:lnTo>
                    <a:pt x="1540679" y="1872029"/>
                  </a:lnTo>
                  <a:cubicBezTo>
                    <a:pt x="1540679" y="1899804"/>
                    <a:pt x="1518162" y="1922320"/>
                    <a:pt x="1490387" y="1922320"/>
                  </a:cubicBezTo>
                  <a:lnTo>
                    <a:pt x="50291" y="1922320"/>
                  </a:lnTo>
                  <a:cubicBezTo>
                    <a:pt x="22516" y="1922320"/>
                    <a:pt x="0" y="1899804"/>
                    <a:pt x="0" y="1872029"/>
                  </a:cubicBezTo>
                  <a:lnTo>
                    <a:pt x="0" y="50291"/>
                  </a:lnTo>
                  <a:cubicBezTo>
                    <a:pt x="0" y="22516"/>
                    <a:pt x="22516" y="0"/>
                    <a:pt x="50291" y="0"/>
                  </a:cubicBezTo>
                  <a:close/>
                </a:path>
              </a:pathLst>
            </a:custGeom>
            <a:solidFill>
              <a:srgbClr val="F7F6F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540679" cy="1969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 dirty="0"/>
            </a:p>
          </p:txBody>
        </p:sp>
      </p:grpSp>
      <p:sp>
        <p:nvSpPr>
          <p:cNvPr id="42" name="Retângulo 41"/>
          <p:cNvSpPr/>
          <p:nvPr/>
        </p:nvSpPr>
        <p:spPr>
          <a:xfrm>
            <a:off x="12877800" y="1778664"/>
            <a:ext cx="2895600" cy="580719"/>
          </a:xfrm>
          <a:prstGeom prst="rect">
            <a:avLst/>
          </a:prstGeom>
          <a:solidFill>
            <a:srgbClr val="FD8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TextBox 31"/>
          <p:cNvSpPr txBox="1"/>
          <p:nvPr/>
        </p:nvSpPr>
        <p:spPr>
          <a:xfrm>
            <a:off x="1028700" y="1247756"/>
            <a:ext cx="10032829" cy="9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3100" u="none" strike="noStrik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Instrumentos Diferenciados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100" u="none" strike="noStrik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para o Agronegócio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1566" y="4837167"/>
            <a:ext cx="6515100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 </a:t>
            </a:r>
            <a:r>
              <a:rPr lang="en-US" sz="2699" b="1" u="none" strike="noStrike" spc="-26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Cartão BNB Agro</a:t>
            </a: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foi criado para fazer a diferença na vida dos produtores rurais.</a:t>
            </a:r>
          </a:p>
          <a:p>
            <a:pPr marL="0" lvl="0" indent="0">
              <a:lnSpc>
                <a:spcPts val="3779"/>
              </a:lnSpc>
              <a:spcBef>
                <a:spcPct val="0"/>
              </a:spcBef>
            </a:pPr>
            <a:endParaRPr lang="en-US" sz="2699" u="none" strike="noStrike" spc="-26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 spc="-2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Facilita a aquisição de colheitadeiras, tratores e microtratores, veiculos, máquinas e equipamentos para modernização do setor, por meio de crédito rotativo pré aprovado e com recursos do FNE.</a:t>
            </a:r>
          </a:p>
        </p:txBody>
      </p:sp>
      <p:sp>
        <p:nvSpPr>
          <p:cNvPr id="33" name="Freeform 33"/>
          <p:cNvSpPr/>
          <p:nvPr/>
        </p:nvSpPr>
        <p:spPr>
          <a:xfrm>
            <a:off x="8174130" y="6518250"/>
            <a:ext cx="4199780" cy="4105285"/>
          </a:xfrm>
          <a:custGeom>
            <a:avLst/>
            <a:gdLst/>
            <a:ahLst/>
            <a:cxnLst/>
            <a:rect l="l" t="t" r="r" b="b"/>
            <a:pathLst>
              <a:path w="4199780" h="4105285">
                <a:moveTo>
                  <a:pt x="0" y="0"/>
                </a:moveTo>
                <a:lnTo>
                  <a:pt x="4199780" y="0"/>
                </a:lnTo>
                <a:lnTo>
                  <a:pt x="4199780" y="4105285"/>
                </a:lnTo>
                <a:lnTo>
                  <a:pt x="0" y="410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4" name="TextBox 34"/>
          <p:cNvSpPr txBox="1"/>
          <p:nvPr/>
        </p:nvSpPr>
        <p:spPr>
          <a:xfrm>
            <a:off x="13108894" y="1849494"/>
            <a:ext cx="2451048" cy="50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720" b="1" dirty="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Benefícios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734623" y="3071057"/>
            <a:ext cx="5199590" cy="546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Crédito rotativo pré-aprovado</a:t>
            </a:r>
          </a:p>
          <a:p>
            <a:pPr algn="ctr">
              <a:lnSpc>
                <a:spcPts val="3079"/>
              </a:lnSpc>
            </a:pPr>
            <a:endParaRPr lang="en-US" sz="2199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Bônus de adimplência</a:t>
            </a:r>
          </a:p>
          <a:p>
            <a:pPr algn="ctr">
              <a:lnSpc>
                <a:spcPts val="3079"/>
              </a:lnSpc>
            </a:pPr>
            <a:endParaRPr lang="en-US" sz="2199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Isenção de anuidade</a:t>
            </a:r>
          </a:p>
          <a:p>
            <a:pPr algn="ctr">
              <a:lnSpc>
                <a:spcPts val="3079"/>
              </a:lnSpc>
            </a:pPr>
            <a:endParaRPr lang="en-US" sz="2199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Nota fiscal enviada eletronicamente</a:t>
            </a:r>
          </a:p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pelo fornecedor</a:t>
            </a:r>
          </a:p>
          <a:p>
            <a:pPr algn="ctr">
              <a:lnSpc>
                <a:spcPts val="3079"/>
              </a:lnSpc>
            </a:pPr>
            <a:endParaRPr lang="en-US" sz="2199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Facilidade de pagamento com débito da fatura em conta-corrente</a:t>
            </a:r>
          </a:p>
          <a:p>
            <a:pPr algn="ctr">
              <a:lnSpc>
                <a:spcPts val="3079"/>
              </a:lnSpc>
            </a:pPr>
            <a:endParaRPr lang="en-US" sz="2199" u="none" strike="noStrike" spc="-2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ts val="3079"/>
              </a:lnSpc>
            </a:pPr>
            <a:r>
              <a:rPr lang="en-US" sz="2199" u="none" strike="noStrike" spc="-2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Transações mais seguras com a geração de tokens exclusivos</a:t>
            </a:r>
          </a:p>
        </p:txBody>
      </p:sp>
      <p:sp>
        <p:nvSpPr>
          <p:cNvPr id="36" name="AutoShape 36"/>
          <p:cNvSpPr/>
          <p:nvPr/>
        </p:nvSpPr>
        <p:spPr>
          <a:xfrm>
            <a:off x="11734623" y="3638657"/>
            <a:ext cx="5199590" cy="0"/>
          </a:xfrm>
          <a:prstGeom prst="line">
            <a:avLst/>
          </a:prstGeom>
          <a:ln w="9525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37" name="AutoShape 37"/>
          <p:cNvSpPr/>
          <p:nvPr/>
        </p:nvSpPr>
        <p:spPr>
          <a:xfrm>
            <a:off x="11734623" y="4457195"/>
            <a:ext cx="5199590" cy="0"/>
          </a:xfrm>
          <a:prstGeom prst="line">
            <a:avLst/>
          </a:prstGeom>
          <a:ln w="9525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38" name="AutoShape 38"/>
          <p:cNvSpPr/>
          <p:nvPr/>
        </p:nvSpPr>
        <p:spPr>
          <a:xfrm>
            <a:off x="11734623" y="5238994"/>
            <a:ext cx="5199590" cy="0"/>
          </a:xfrm>
          <a:prstGeom prst="line">
            <a:avLst/>
          </a:prstGeom>
          <a:ln w="9525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39" name="AutoShape 39"/>
          <p:cNvSpPr/>
          <p:nvPr/>
        </p:nvSpPr>
        <p:spPr>
          <a:xfrm>
            <a:off x="11734623" y="6439144"/>
            <a:ext cx="5199590" cy="0"/>
          </a:xfrm>
          <a:prstGeom prst="line">
            <a:avLst/>
          </a:prstGeom>
          <a:ln w="9525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sp>
        <p:nvSpPr>
          <p:cNvPr id="40" name="AutoShape 40"/>
          <p:cNvSpPr/>
          <p:nvPr/>
        </p:nvSpPr>
        <p:spPr>
          <a:xfrm>
            <a:off x="11734623" y="7639294"/>
            <a:ext cx="5199590" cy="0"/>
          </a:xfrm>
          <a:prstGeom prst="line">
            <a:avLst/>
          </a:prstGeom>
          <a:ln w="9525" cap="flat">
            <a:solidFill>
              <a:srgbClr val="002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dirty="0"/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77" y="732855"/>
            <a:ext cx="1818555" cy="652288"/>
          </a:xfrm>
          <a:prstGeom prst="rect">
            <a:avLst/>
          </a:prstGeom>
        </p:spPr>
      </p:pic>
      <p:sp>
        <p:nvSpPr>
          <p:cNvPr id="43" name="TextBox 41"/>
          <p:cNvSpPr txBox="1"/>
          <p:nvPr/>
        </p:nvSpPr>
        <p:spPr>
          <a:xfrm>
            <a:off x="1028700" y="3119904"/>
            <a:ext cx="10032829" cy="67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48A21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Cartão BNB Agro</a:t>
            </a:r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>
          <a:xfrm>
            <a:off x="0" y="10040779"/>
            <a:ext cx="18288000" cy="246221"/>
          </a:xfrm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Este documento está classificado como:</a:t>
            </a:r>
            <a:r>
              <a:rPr lang="pt-BR" sz="1000">
                <a:solidFill>
                  <a:srgbClr val="0000FC"/>
                </a:solidFill>
                <a:latin typeface="Calibri" panose="020F0502020204030204" pitchFamily="34" charset="0"/>
              </a:rPr>
              <a:t> Interno</a:t>
            </a:r>
            <a:endParaRPr lang="en-US" sz="1000" dirty="0">
              <a:solidFill>
                <a:srgbClr val="0000F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VDOCID" val="b9ae2a9a-3c31-4dad-901b-fbd34756d1af"/>
  <p:tag name="CLASSIFICATIONTAGSETID" val="e16409a7-1700-4153-9090-3955bc2f0ae8"/>
  <p:tag name="CLASSIFICATION" val="Interno"/>
  <p:tag name="COMPLIANCETAGSETID" val="f14fc1f1-8950-40d5-8a29-45909da947d6"/>
  <p:tag name="FILEID" val="b9ae2a9a-3c31-4dad-901b-fbd34756d1af"/>
  <p:tag name="USERID" val="ANA ELLEN Barbosa de Lima Torres C023801"/>
  <p:tag name="TAGDATETIME" val="2026-05-18T20:14:24Z"/>
  <p:tag name="GVDATA" val="eyJPUyI6IldpbmRvd3MiLCJkb2NJRCI6ImI5YWUyYTlhLTNjMzEtNGRhZC05MDFiLWZiZDM0NzU2ZDFhZiIsImRvY1N0YXRlIjoie1wiQ3VycmVudFN0YXRlXCI6XCJ7XFxcIkZpcnN0UGFnZURpZmZlcmVudFxcXCI6ZmFsc2UsXFxcIkRpZmZlcmVudE9kZEFuZEV2"/>
  <p:tag name="GVDATA0" val="ZW5QYWdlc1xcXCI6ZmFsc2UsXFxcIlBhZ2VDb3VudFxcXCI6MzQsXFxcIkhlYWRlck1ldGFkYXRhXFxcIjpcXFwiXFxcIixcXFwiVGhpcmRQYXJ0eUhlYWRlck1ldGFkYXRhXFxcIjpcXFwiXFxcIixcXFwiR1ZIZWFkZXJFeGlzdHNcXFwiOmZhbHNlLFxcXCJOb25H"/>
  <p:tag name="GVDATA1" val="VkhlYWRlckV4aXN0c1xcXCI6ZmFsc2UsXFxcIkZsb2F0aW5nSGVhZGVyRXhpc3RzXFxcIjpmYWxzZSxcXFwiTm9uR1ZIZWFkZXJTaGFwZUV4aXN0c1xcXCI6ZmFsc2UsXFxcIlRoaXJkUGFydHlIZWFkZXJzXFxcIjpbXSxcXFwiRm9vdGVyTWV0YWRhdGFcXFwiOlxc"/>
  <p:tag name="GVDATA2" val="XCI8c3Bhbj48c3Bhbj4mIzE2MDs8L3NwYW4+PHNwYW4gc3R5bGU9XFxcXFxcXCJ0ZXh0LWFsaWduOmNlbnRlclxcXFxcXFwiPkVzdGUgZG9jdW1lbnRvIGVzdMOhIGNsYXNzaWZpY2FkbyBjb21vOjxzcGFuIHN0eWxlPVxcXFxcXFwiY29sb3I6IzAwMDBmY1xcXFxc"/>
  <p:tag name="GVDATA3" val="XFwiPiBJbnRlcm5vPC9zcGFuPiAgICBcXFxcdFxcXFxuPC9zcGFuPjwvc3Bhbj5cXFwiLFxcXCJUaGlyZFBhcnR5Rm9vdGVyTWV0YWRhdGFcXFwiOlxcXCJcXFwiLFxcXCJHVkZvb3RlckV4aXN0c1xcXCI6dHJ1ZSxcXFwiTm9uR1ZGb290ZXJFeGlzdHNcXFwiOmZh"/>
  <p:tag name="GVDATA4" val="bHNlLFxcXCJGbG9hdGluZ0Zvb3RlckV4aXN0c1xcXCI6ZmFsc2UsXFxcIk5vbkdWRm9vdGVyU2hhcGVFeGlzdHNcXFwiOmZhbHNlLFxcXCJUaGlyZFBhcnR5Rm9vdGVyc1xcXCI6W10sXFxcIldhdGVybWFya01ldGFkYXRhXFxcIjpudWxsLFxcXCJXYXRlcm1hcmtF"/>
  <p:tag name="GVDATA5" val="eGlzdHNcXFwiOmZhbHNlLFxcXCJQb3dlcnBvaW50VGl0bGVNZXRhZGF0YVxcXCI6XFxcIlxcXCIsXFxcIlBvd2VycG9pbnRTdWJ0aXRsZU1ldGFkYXRhXFxcIjpcXFwiXFxcIixcXFwiVGhpcmRQYXJ0eU1ldGFkYXRhRm91bmRcXFwiOmZhbHNlfVwiLFwiRm9vdGVy"/>
  <p:tag name="GVDATA6" val="XCI6XCI8c3Bhbj48c3Bhbj4mIzE2MDs8L3NwYW4+PHNwYW4gc3R5bGU9XFxcInRleHQtYWxpZ246Y2VudGVyXFxcIj5Fc3RlIGRvY3VtZW50byBlc3TDoSBjbGFzc2lmaWNhZG8gY29tbzo8c3BhbiBzdHlsZT1cXFwiY29sb3I6IzAwMDBmY1xcXCI+IEludGVybm88"/>
  <p:tag name="GVDATA7" val="L3NwYW4+ICAgIFxcdFxcbjwvc3Bhbj48L3NwYW4+XCIsXCJPcHRpb25zXCI6XCJ7XFxcIlBvcHVwQ29uZmlndXJhdGlvblxcXCI6e1xcXCJBbHdheXNTaG93UG9wdXBcXFwiOmZhbHNlLFxcXCJFbmZvcmNlSGVhZGVyRm9vdGVyVHlwZVxcXCI6ZmFsc2UsXFxcIkhl"/>
  <p:tag name="GVDATA8" val="YWRlclBsYWNlbWVudFR5cGVcXFwiOjAsXFxcIkZvb3RlclBsYWNlbWVudFR5cGVcXFwiOjAsXFxcIkVuZm9yY2VMYXlvdXRPcHRpb25cXFwiOnRydWUsXFxcIkxheW91dE9wdGlvblxcXCI6MCxcXFwiVHJpZ2dlck51bWJlclxcXCI6MSxcXFwiRnJvbUluZGV4XFxc"/>
  <p:tag name="GVDATA9" val="IjowLFxcXCJUb0luZGV4XFxcIjowLFxcXCJFbmZvcmNlT3ZlcndyaXRlT3B0aW9uXFxcIjp0cnVlLFxcXCJPdmVyd3JpdGVPcHRpb25cXFwiOlxcXCJhcHBlbmRcXFwifSxcXFwiSGVhZGVyRW5hYmxlZFxcXCI6ZmFsc2UsXFxcIkhlYWRlclxcXCI6XFxcIlxcXCIs"/>
  <p:tag name="GVDATA10" val="XFxcIkhlYWRlcnNcXFwiOltcXFwiXFxcIl0sXFxcIkhlYWRlclR5cGVcXFwiOjIsXFxcIkhlYWRlclR5cGVzQWxsb3dlZFxcXCI6WzJdLFxcXCJIZWFkZXJVcGRhdGVUeXBlXFxcIjowLFxcXCJGb290ZXJFbmFibGVkXFxcIjpmYWxzZSxcXFwiRm9vdGVyXFxcIjpc"/>
  <p:tag name="GVDATA11" val="XFwiPHNwYW4+PHNwYW4+JiMxNjA7PC9zcGFuPjxzcGFuIHN0eWxlPVxcXFxcXFwidGV4dC1hbGlnbjpjZW50ZXJcXFxcXFxcIj5Fc3RlIGRvY3VtZW50byBlc3TDoSBjbGFzc2lmaWNhZG8gY29tbzo8c3BhbiBzdHlsZT1cXFxcXFxcImNvbG9yOiMwMDAwZmNcXFxc"/>
  <p:tag name="GVDATA12" val="XFxcIj4gSW50ZXJubzwvc3Bhbj4gICAgXFxcXHRcXFxcbjwvc3Bhbj48L3NwYW4+XFxcIixcXFwiRm9vdGVyc1xcXCI6W1xcXCI8c3Bhbj48c3Bhbj4mIzE2MDs8L3NwYW4+PHNwYW4gc3R5bGU9XFxcXFxcXCJ0ZXh0LWFsaWduOmNlbnRlclxcXFxcXFwiPkVzdGUg"/>
  <p:tag name="GVDATA13" val="ZG9jdW1lbnRvIGVzdMOhIGNsYXNzaWZpY2FkbyBjb21vOjxzcGFuIHN0eWxlPVxcXFxcXFwiY29sb3I6IzAwMDBmY1xcXFxcXFwiPiBJbnRlcm5vPC9zcGFuPiAgICBcXFxcdFxcXFxuPC9zcGFuPjwvc3Bhbj5cXFwiXSxcXFwiRm9vdGVyVHlwZVxcXCI6MCxcXFwi"/>
  <p:tag name="GVDATA14" val="Rm9vdGVyVHlwZXNBbGxvd2VkXFxcIjpbMCwxXSxcXFwiRm9vdGVyVXBkYXRlVHlwZVxcXCI6MSxcXFwiV2F0ZXJtYXJrXFxcIjpudWxsLFxcXCJXYXRlcm1hcmtFbmFibGVkXFxcIjpmYWxzZSxcXFwiU2hvdWxkV3JpdGVXYXRlcm1hcmtcXFwiOmZhbHNlLFxcXCJX"/>
  <p:tag name="GVDATA15" val="YXRlcm1hcmtVcGRhdGVUeXBlXFxcIjowLFxcXCJQb3dlcnBvaW50VGl0bGVcXFwiOlxcXCJcXFwiLFxcXCJQb3dlcnBvaW50U3ViaXRsZVxcXCI6XFxcIlxcXCJ9XCIsXCJTdGF0ZVwiOlwie1xcXCJGaXJzdFBhZ2VEaWZmZXJlbnRcXFwiOmZhbHNlLFxcXCJEaWZm"/>
  <p:tag name="GVDATA16" val="ZXJlbnRPZGRBbmRFdmVuUGFnZXNcXFwiOmZhbHNlLFxcXCJQYWdlQ291bnRcXFwiOjM0LFxcXCJIZWFkZXJNZXRhZGF0YVxcXCI6XFxcIlxcXCIsXFxcIlRoaXJkUGFydHlIZWFkZXJNZXRhZGF0YVxcXCI6XFxcIlxcXCIsXFxcIkdWSGVhZGVyRXhpc3RzXFxcIjpm"/>
  <p:tag name="GVDATA17" val="YWxzZSxcXFwiTm9uR1ZIZWFkZXJFeGlzdHNcXFwiOmZhbHNlLFxcXCJGbG9hdGluZ0hlYWRlckV4aXN0c1xcXCI6ZmFsc2UsXFxcIk5vbkdWSGVhZGVyU2hhcGVFeGlzdHNcXFwiOmZhbHNlLFxcXCJUaGlyZFBhcnR5SGVhZGVyc1xcXCI6W10sXFxcIkZvb3Rlck1l"/>
  <p:tag name="GVDATA18" val="dGFkYXRhXFxcIjpcXFwiPHNwYW4+PHNwYW4+JiMxNjA7PC9zcGFuPjxzcGFuIHN0eWxlPVxcXFxcXFwidGV4dC1hbGlnbjpjZW50ZXJcXFxcXFxcIj5Fc3RlIGRvY3VtZW50byBlc3TDoSBjbGFzc2lmaWNhZG8gY29tbzo8c3BhbiBzdHlsZT1cXFxcXFxcImNvbG9y"/>
  <p:tag name="GVDATA19" val="OiMwMDAwZmNcXFxcXFxcIj4gSW50ZXJubzwvc3Bhbj4gICAgXFxcXHRcXFxcbjwvc3Bhbj48L3NwYW4+XFxcIixcXFwiVGhpcmRQYXJ0eUZvb3Rlck1ldGFkYXRhXFxcIjpcXFwiXFxcIixcXFwiR1ZGb290ZXJFeGlzdHNcXFwiOnRydWUsXFxcIk5vbkdWRm9vdGVy"/>
  <p:tag name="GVDATA20" val="RXhpc3RzXFxcIjpmYWxzZSxcXFwiRmxvYXRpbmdGb290ZXJFeGlzdHNcXFwiOmZhbHNlLFxcXCJOb25HVkZvb3RlclNoYXBlRXhpc3RzXFxcIjpmYWxzZSxcXFwiVGhpcmRQYXJ0eUZvb3RlcnNcXFwiOltdLFxcXCJXYXRlcm1hcmtNZXRhZGF0YVxcXCI6bnVsbCxc"/>
  <p:tag name="GVDATA21" val="XFwiV2F0ZXJtYXJrRXhpc3RzXFxcIjpmYWxzZSxcXFwiUG93ZXJwb2ludFRpdGxlTWV0YWRhdGFcXFwiOlxcXCJcXFwiLFxcXCJQb3dlcnBvaW50U3VidGl0bGVNZXRhZGF0YVxcXCI6XFxcIlxcXCIsXFxcIlRoaXJkUGFydHlNZXRhZGF0YUZvdW5kXFxcIjpmYWxz"/>
  <p:tag name="GVDATA22" val="ZX1cIn0iLCJwYXJlbnRMaW5lSWRzIjoiW1wiOWVjMTBmZGQtZmNhZi00MmRlLWI5YWYtMmI2ZGNhYjkxYTk5XCIsXCIwYzk5NmI1Zi1lYTM1LTQxZjYtYjE3My0zNDMxOGZlODExODlcIixcImQ0NGM1ZWViLWMzMDUtNDU3Yi04ZmY1LTk5N2NjZjQ0OTc1OFwiLFwi"/>
  <p:tag name="GVDATA23" val="Mjk0ZmY1MmQtZDMwMi00YjgyLTk5OTctNjAzMzJhMDQ5YWEwXCIsXCI1ODBlMjJmYy1hMTdiLTQxNDEtYTZmNS0zNzE1ODg1N2EzMDBcIl0iLCJ3cml0dGVuS2V5cyI6IltcIkNsYXNzaWZpY2F0aW9uXCIsXCJDbGFzc2lmaWNhdGlvblRhZ1NldElkXCIsXCJDb21w"/>
  <p:tag name="GVDATA24" val="bGlhbmNlVGFnU2V0SWRcIixcIkZpbGVJZFwiLFwiZ3Zkb2NpZFwiLFwiVGFnRGF0ZVRpbWVcIixcIlVzZXJJZFwiXSIsIm5vT2ZHdkRhdGFFbnRyaWVzIjoiMjciLCJsaW5lSWQiOiIwZGIyYjY2NS0zZmFkLTQ4NTktOTE3ZS05NjY5YmY0NGMzODEiLCJ0YWdzZXRf"/>
  <p:tag name="GVDATA25" val="ZTE2NDA5YTdfMTcwMF80MTUzXzkwOTBfMzk1NWJjMmYwYWU4X2NsYXNzaWZpY2F0aW9uIjoiR2VuZXJhbCBCdXNpbmVzcyJ9"/>
  <p:tag name="GVDATA26" val="(end)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I0NGUwOTg4Zi1iZTY0LTRjODMtYTEyNS1lMmFkYzRhZDVhZmQiIG9yaWdpbj0idXNlclNlbGVjdGVkIj48ZWxlbWVudCB1aWQ9ImIxYTZiMWNmLTI1MWUtNDIxYy05ZmVlLWMwZDhmMDI3NmMxOCIgdmFsdWU9IiIgeG1sbnM9Imh0dHA6Ly93d3cuYm9sZG9uamFtZXMuY29tLzIwMDgvMDEvc2llL2ludGVybmFsL2xhYmVsIiAvPjwvc2lzbD48VXNlck5hbWU+Q0FQR1ZcQzAyMzgwMTwvVXNlck5hbWU+PERhdGVUaW1lPjE1LzA0LzIwMjYgMTY6MjE6Mzg8L0RhdGVUaW1lPjxMYWJlbFN0cmluZyAvPjwvaXRlbT48L2xhYmVsSGlzdG9yeT4=</Value>
</WrappedLabelHistory>
</file>

<file path=customXml/item2.xml><?xml version="1.0" encoding="utf-8"?>
<sisl xmlns:xsd="http://www.w3.org/2001/XMLSchema" xmlns:xsi="http://www.w3.org/2001/XMLSchema-instance" xmlns="http://www.boldonjames.com/2008/01/sie/internal/label" sislVersion="0" policy="44e0988f-be64-4c83-a125-e2adc4ad5afd" origin="userSelected">
  <element uid="b1a6b1cf-251e-421c-9fee-c0d8f0276c18" value=""/>
</sisl>
</file>

<file path=customXml/itemProps1.xml><?xml version="1.0" encoding="utf-8"?>
<ds:datastoreItem xmlns:ds="http://schemas.openxmlformats.org/officeDocument/2006/customXml" ds:itemID="{48BEA2D4-9DAF-4E98-971A-5E6752233AFF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25E5FC25-B6A0-4727-A46C-450CB26B721E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4248</Words>
  <Application>Microsoft Office PowerPoint</Application>
  <PresentationFormat>Personalizar</PresentationFormat>
  <Paragraphs>624</Paragraphs>
  <Slides>34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Calibri</vt:lpstr>
      <vt:lpstr>Arial</vt:lpstr>
      <vt:lpstr>Trebuchet MS</vt:lpstr>
      <vt:lpstr>TT Fors Bold</vt:lpstr>
      <vt:lpstr>Poppins</vt:lpstr>
      <vt:lpstr>Inter 1 Medium</vt:lpstr>
      <vt:lpstr>Trebuchet MS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Institucional</dc:title>
  <dc:creator>ANA ELLEN Barbosa de Lima Torres C023801</dc:creator>
  <cp:lastModifiedBy>HERLON Rodrigues de Souza F155640</cp:lastModifiedBy>
  <cp:revision>25</cp:revision>
  <dcterms:created xsi:type="dcterms:W3CDTF">2006-08-16T00:00:00Z</dcterms:created>
  <dcterms:modified xsi:type="dcterms:W3CDTF">2026-05-20T19:04:10Z</dcterms:modified>
  <dc:identifier>DAG-lIZvExw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ae4d7fc3-a817-470d-903f-bf5fdab7ed9a</vt:lpwstr>
  </property>
  <property fmtid="{D5CDD505-2E9C-101B-9397-08002B2CF9AE}" pid="3" name="bjClsUserRVM">
    <vt:lpwstr>[]</vt:lpwstr>
  </property>
  <property fmtid="{D5CDD505-2E9C-101B-9397-08002B2CF9AE}" pid="4" name="bjSaver">
    <vt:lpwstr>YHsFOH/v29noHvEWMLlzuu9odOxI5zGD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policy="44e0988f-be64-4c83-a125-e2adc4ad5afd" origin="userSelected" xmlns="http://www.boldonj</vt:lpwstr>
  </property>
  <property fmtid="{D5CDD505-2E9C-101B-9397-08002B2CF9AE}" pid="6" name="bjDocumentLabelXML-0">
    <vt:lpwstr>ames.com/2008/01/sie/internal/label"&gt;&lt;element uid="b1a6b1cf-251e-421c-9fee-c0d8f0276c18" value="" /&gt;&lt;/sisl&gt;</vt:lpwstr>
  </property>
  <property fmtid="{D5CDD505-2E9C-101B-9397-08002B2CF9AE}" pid="7" name="bjLabelHistoryID">
    <vt:lpwstr>{48BEA2D4-9DAF-4E98-971A-5E6752233AFF}</vt:lpwstr>
  </property>
  <property fmtid="{D5CDD505-2E9C-101B-9397-08002B2CF9AE}" pid="8" name="gvdocid">
    <vt:lpwstr>b9ae2a9a-3c31-4dad-901b-fbd34756d1af</vt:lpwstr>
  </property>
  <property fmtid="{D5CDD505-2E9C-101B-9397-08002B2CF9AE}" pid="9" name="ClassificationTagSetId">
    <vt:lpwstr>e16409a7-1700-4153-9090-3955bc2f0ae8</vt:lpwstr>
  </property>
  <property fmtid="{D5CDD505-2E9C-101B-9397-08002B2CF9AE}" pid="10" name="ComplianceTagSetId">
    <vt:lpwstr>f14fc1f1-8950-40d5-8a29-45909da947d6</vt:lpwstr>
  </property>
  <property fmtid="{D5CDD505-2E9C-101B-9397-08002B2CF9AE}" pid="11" name="FileId">
    <vt:lpwstr>b9ae2a9a-3c31-4dad-901b-fbd34756d1af</vt:lpwstr>
  </property>
  <property fmtid="{D5CDD505-2E9C-101B-9397-08002B2CF9AE}" pid="12" name="UserId">
    <vt:lpwstr>ANA ELLEN Barbosa de Lima Torres C023801</vt:lpwstr>
  </property>
  <property fmtid="{D5CDD505-2E9C-101B-9397-08002B2CF9AE}" pid="13" name="TagDateTime">
    <vt:lpwstr>2026-05-18T20:14:24Z</vt:lpwstr>
  </property>
  <property fmtid="{D5CDD505-2E9C-101B-9397-08002B2CF9AE}" pid="14" name="GVData">
    <vt:lpwstr>eyJPUyI6IldpbmRvd3MiLCJkb2NJRCI6ImI5YWUyYTlhLTNjMzEtNGRhZC05MDFiLWZiZDM0NzU2ZDFhZiIsImRvY1N0YXRlIjoie1wiQ3VycmVudFN0YXRlXCI6XCJ7XFxcIkZpcnN0UGFnZURpZmZlcmVudFxcXCI6ZmFsc2UsXFxcIkRpZmZlcmVudE9kZEFuZEV2</vt:lpwstr>
  </property>
  <property fmtid="{D5CDD505-2E9C-101B-9397-08002B2CF9AE}" pid="15" name="GVData0">
    <vt:lpwstr>ZW5QYWdlc1xcXCI6ZmFsc2UsXFxcIlBhZ2VDb3VudFxcXCI6MzQsXFxcIkhlYWRlck1ldGFkYXRhXFxcIjpcXFwiXFxcIixcXFwiVGhpcmRQYXJ0eUhlYWRlck1ldGFkYXRhXFxcIjpcXFwiXFxcIixcXFwiR1ZIZWFkZXJFeGlzdHNcXFwiOmZhbHNlLFxcXCJOb25H</vt:lpwstr>
  </property>
  <property fmtid="{D5CDD505-2E9C-101B-9397-08002B2CF9AE}" pid="16" name="GVData1">
    <vt:lpwstr>VkhlYWRlckV4aXN0c1xcXCI6ZmFsc2UsXFxcIkZsb2F0aW5nSGVhZGVyRXhpc3RzXFxcIjpmYWxzZSxcXFwiTm9uR1ZIZWFkZXJTaGFwZUV4aXN0c1xcXCI6ZmFsc2UsXFxcIlRoaXJkUGFydHlIZWFkZXJzXFxcIjpbXSxcXFwiRm9vdGVyTWV0YWRhdGFcXFwiOlxc</vt:lpwstr>
  </property>
  <property fmtid="{D5CDD505-2E9C-101B-9397-08002B2CF9AE}" pid="17" name="GVData2">
    <vt:lpwstr>XCI8c3Bhbj48c3Bhbj4mIzE2MDs8L3NwYW4+PHNwYW4gc3R5bGU9XFxcXFxcXCJ0ZXh0LWFsaWduOmNlbnRlclxcXFxcXFwiPkVzdGUgZG9jdW1lbnRvIGVzdMOhIGNsYXNzaWZpY2FkbyBjb21vOjxzcGFuIHN0eWxlPVxcXFxcXFwiY29sb3I6IzAwMDBmY1xcXFxc</vt:lpwstr>
  </property>
  <property fmtid="{D5CDD505-2E9C-101B-9397-08002B2CF9AE}" pid="18" name="GVData3">
    <vt:lpwstr>XFwiPiBJbnRlcm5vPC9zcGFuPiAgICBcXFxcdFxcXFxuPC9zcGFuPjwvc3Bhbj5cXFwiLFxcXCJUaGlyZFBhcnR5Rm9vdGVyTWV0YWRhdGFcXFwiOlxcXCJcXFwiLFxcXCJHVkZvb3RlckV4aXN0c1xcXCI6dHJ1ZSxcXFwiTm9uR1ZGb290ZXJFeGlzdHNcXFwiOmZh</vt:lpwstr>
  </property>
  <property fmtid="{D5CDD505-2E9C-101B-9397-08002B2CF9AE}" pid="19" name="GVData4">
    <vt:lpwstr>bHNlLFxcXCJGbG9hdGluZ0Zvb3RlckV4aXN0c1xcXCI6ZmFsc2UsXFxcIk5vbkdWRm9vdGVyU2hhcGVFeGlzdHNcXFwiOmZhbHNlLFxcXCJUaGlyZFBhcnR5Rm9vdGVyc1xcXCI6W10sXFxcIldhdGVybWFya01ldGFkYXRhXFxcIjpudWxsLFxcXCJXYXRlcm1hcmtF</vt:lpwstr>
  </property>
  <property fmtid="{D5CDD505-2E9C-101B-9397-08002B2CF9AE}" pid="20" name="GVData5">
    <vt:lpwstr>eGlzdHNcXFwiOmZhbHNlLFxcXCJQb3dlcnBvaW50VGl0bGVNZXRhZGF0YVxcXCI6XFxcIlxcXCIsXFxcIlBvd2VycG9pbnRTdWJ0aXRsZU1ldGFkYXRhXFxcIjpcXFwiXFxcIixcXFwiVGhpcmRQYXJ0eU1ldGFkYXRhRm91bmRcXFwiOmZhbHNlfVwiLFwiRm9vdGVy</vt:lpwstr>
  </property>
  <property fmtid="{D5CDD505-2E9C-101B-9397-08002B2CF9AE}" pid="21" name="GVData6">
    <vt:lpwstr>XCI6XCI8c3Bhbj48c3Bhbj4mIzE2MDs8L3NwYW4+PHNwYW4gc3R5bGU9XFxcInRleHQtYWxpZ246Y2VudGVyXFxcIj5Fc3RlIGRvY3VtZW50byBlc3TDoSBjbGFzc2lmaWNhZG8gY29tbzo8c3BhbiBzdHlsZT1cXFwiY29sb3I6IzAwMDBmY1xcXCI+IEludGVybm88</vt:lpwstr>
  </property>
  <property fmtid="{D5CDD505-2E9C-101B-9397-08002B2CF9AE}" pid="22" name="GVData7">
    <vt:lpwstr>L3NwYW4+ICAgIFxcdFxcbjwvc3Bhbj48L3NwYW4+XCIsXCJPcHRpb25zXCI6XCJ7XFxcIlBvcHVwQ29uZmlndXJhdGlvblxcXCI6e1xcXCJBbHdheXNTaG93UG9wdXBcXFwiOmZhbHNlLFxcXCJFbmZvcmNlSGVhZGVyRm9vdGVyVHlwZVxcXCI6ZmFsc2UsXFxcIkhl</vt:lpwstr>
  </property>
  <property fmtid="{D5CDD505-2E9C-101B-9397-08002B2CF9AE}" pid="23" name="Classification">
    <vt:lpwstr>Interno</vt:lpwstr>
  </property>
  <property fmtid="{D5CDD505-2E9C-101B-9397-08002B2CF9AE}" pid="24" name="GVData8">
    <vt:lpwstr>YWRlclBsYWNlbWVudFR5cGVcXFwiOjAsXFxcIkZvb3RlclBsYWNlbWVudFR5cGVcXFwiOjAsXFxcIkVuZm9yY2VMYXlvdXRPcHRpb25cXFwiOnRydWUsXFxcIkxheW91dE9wdGlvblxcXCI6MCxcXFwiVHJpZ2dlck51bWJlclxcXCI6MSxcXFwiRnJvbUluZGV4XFxc</vt:lpwstr>
  </property>
  <property fmtid="{D5CDD505-2E9C-101B-9397-08002B2CF9AE}" pid="25" name="GVData9">
    <vt:lpwstr>IjowLFxcXCJUb0luZGV4XFxcIjowLFxcXCJFbmZvcmNlT3ZlcndyaXRlT3B0aW9uXFxcIjp0cnVlLFxcXCJPdmVyd3JpdGVPcHRpb25cXFwiOlxcXCJhcHBlbmRcXFwifSxcXFwiSGVhZGVyRW5hYmxlZFxcXCI6ZmFsc2UsXFxcIkhlYWRlclxcXCI6XFxcIlxcXCIs</vt:lpwstr>
  </property>
  <property fmtid="{D5CDD505-2E9C-101B-9397-08002B2CF9AE}" pid="26" name="GVData10">
    <vt:lpwstr>XFxcIkhlYWRlcnNcXFwiOltcXFwiXFxcIl0sXFxcIkhlYWRlclR5cGVcXFwiOjIsXFxcIkhlYWRlclR5cGVzQWxsb3dlZFxcXCI6WzJdLFxcXCJIZWFkZXJVcGRhdGVUeXBlXFxcIjowLFxcXCJGb290ZXJFbmFibGVkXFxcIjpmYWxzZSxcXFwiRm9vdGVyXFxcIjpc</vt:lpwstr>
  </property>
  <property fmtid="{D5CDD505-2E9C-101B-9397-08002B2CF9AE}" pid="27" name="GVData11">
    <vt:lpwstr>XFwiPHNwYW4+PHNwYW4+JiMxNjA7PC9zcGFuPjxzcGFuIHN0eWxlPVxcXFxcXFwidGV4dC1hbGlnbjpjZW50ZXJcXFxcXFxcIj5Fc3RlIGRvY3VtZW50byBlc3TDoSBjbGFzc2lmaWNhZG8gY29tbzo8c3BhbiBzdHlsZT1cXFxcXFxcImNvbG9yOiMwMDAwZmNcXFxc</vt:lpwstr>
  </property>
  <property fmtid="{D5CDD505-2E9C-101B-9397-08002B2CF9AE}" pid="28" name="GVData12">
    <vt:lpwstr>XFxcIj4gSW50ZXJubzwvc3Bhbj4gICAgXFxcXHRcXFxcbjwvc3Bhbj48L3NwYW4+XFxcIixcXFwiRm9vdGVyc1xcXCI6W1xcXCI8c3Bhbj48c3Bhbj4mIzE2MDs8L3NwYW4+PHNwYW4gc3R5bGU9XFxcXFxcXCJ0ZXh0LWFsaWduOmNlbnRlclxcXFxcXFwiPkVzdGUg</vt:lpwstr>
  </property>
  <property fmtid="{D5CDD505-2E9C-101B-9397-08002B2CF9AE}" pid="29" name="GVData13">
    <vt:lpwstr>ZG9jdW1lbnRvIGVzdMOhIGNsYXNzaWZpY2FkbyBjb21vOjxzcGFuIHN0eWxlPVxcXFxcXFwiY29sb3I6IzAwMDBmY1xcXFxcXFwiPiBJbnRlcm5vPC9zcGFuPiAgICBcXFxcdFxcXFxuPC9zcGFuPjwvc3Bhbj5cXFwiXSxcXFwiRm9vdGVyVHlwZVxcXCI6MCxcXFwi</vt:lpwstr>
  </property>
  <property fmtid="{D5CDD505-2E9C-101B-9397-08002B2CF9AE}" pid="30" name="GVData14">
    <vt:lpwstr>Rm9vdGVyVHlwZXNBbGxvd2VkXFxcIjpbMCwxXSxcXFwiRm9vdGVyVXBkYXRlVHlwZVxcXCI6MSxcXFwiV2F0ZXJtYXJrXFxcIjpudWxsLFxcXCJXYXRlcm1hcmtFbmFibGVkXFxcIjpmYWxzZSxcXFwiU2hvdWxkV3JpdGVXYXRlcm1hcmtcXFwiOmZhbHNlLFxcXCJX</vt:lpwstr>
  </property>
  <property fmtid="{D5CDD505-2E9C-101B-9397-08002B2CF9AE}" pid="31" name="GVData15">
    <vt:lpwstr>YXRlcm1hcmtVcGRhdGVUeXBlXFxcIjowLFxcXCJQb3dlcnBvaW50VGl0bGVcXFwiOlxcXCJcXFwiLFxcXCJQb3dlcnBvaW50U3ViaXRsZVxcXCI6XFxcIlxcXCJ9XCIsXCJTdGF0ZVwiOlwie1xcXCJGaXJzdFBhZ2VEaWZmZXJlbnRcXFwiOmZhbHNlLFxcXCJEaWZm</vt:lpwstr>
  </property>
  <property fmtid="{D5CDD505-2E9C-101B-9397-08002B2CF9AE}" pid="32" name="GVData16">
    <vt:lpwstr>ZXJlbnRPZGRBbmRFdmVuUGFnZXNcXFwiOmZhbHNlLFxcXCJQYWdlQ291bnRcXFwiOjM0LFxcXCJIZWFkZXJNZXRhZGF0YVxcXCI6XFxcIlxcXCIsXFxcIlRoaXJkUGFydHlIZWFkZXJNZXRhZGF0YVxcXCI6XFxcIlxcXCIsXFxcIkdWSGVhZGVyRXhpc3RzXFxcIjpm</vt:lpwstr>
  </property>
  <property fmtid="{D5CDD505-2E9C-101B-9397-08002B2CF9AE}" pid="33" name="GVData17">
    <vt:lpwstr>YWxzZSxcXFwiTm9uR1ZIZWFkZXJFeGlzdHNcXFwiOmZhbHNlLFxcXCJGbG9hdGluZ0hlYWRlckV4aXN0c1xcXCI6ZmFsc2UsXFxcIk5vbkdWSGVhZGVyU2hhcGVFeGlzdHNcXFwiOmZhbHNlLFxcXCJUaGlyZFBhcnR5SGVhZGVyc1xcXCI6W10sXFxcIkZvb3Rlck1l</vt:lpwstr>
  </property>
  <property fmtid="{D5CDD505-2E9C-101B-9397-08002B2CF9AE}" pid="34" name="GVData18">
    <vt:lpwstr>dGFkYXRhXFxcIjpcXFwiPHNwYW4+PHNwYW4+JiMxNjA7PC9zcGFuPjxzcGFuIHN0eWxlPVxcXFxcXFwidGV4dC1hbGlnbjpjZW50ZXJcXFxcXFxcIj5Fc3RlIGRvY3VtZW50byBlc3TDoSBjbGFzc2lmaWNhZG8gY29tbzo8c3BhbiBzdHlsZT1cXFxcXFxcImNvbG9y</vt:lpwstr>
  </property>
  <property fmtid="{D5CDD505-2E9C-101B-9397-08002B2CF9AE}" pid="35" name="GVData19">
    <vt:lpwstr>OiMwMDAwZmNcXFxcXFxcIj4gSW50ZXJubzwvc3Bhbj4gICAgXFxcXHRcXFxcbjwvc3Bhbj48L3NwYW4+XFxcIixcXFwiVGhpcmRQYXJ0eUZvb3Rlck1ldGFkYXRhXFxcIjpcXFwiXFxcIixcXFwiR1ZGb290ZXJFeGlzdHNcXFwiOnRydWUsXFxcIk5vbkdWRm9vdGVy</vt:lpwstr>
  </property>
  <property fmtid="{D5CDD505-2E9C-101B-9397-08002B2CF9AE}" pid="36" name="GVData20">
    <vt:lpwstr>RXhpc3RzXFxcIjpmYWxzZSxcXFwiRmxvYXRpbmdGb290ZXJFeGlzdHNcXFwiOmZhbHNlLFxcXCJOb25HVkZvb3RlclNoYXBlRXhpc3RzXFxcIjpmYWxzZSxcXFwiVGhpcmRQYXJ0eUZvb3RlcnNcXFwiOltdLFxcXCJXYXRlcm1hcmtNZXRhZGF0YVxcXCI6bnVsbCxc</vt:lpwstr>
  </property>
  <property fmtid="{D5CDD505-2E9C-101B-9397-08002B2CF9AE}" pid="37" name="GVData21">
    <vt:lpwstr>XFwiV2F0ZXJtYXJrRXhpc3RzXFxcIjpmYWxzZSxcXFwiUG93ZXJwb2ludFRpdGxlTWV0YWRhdGFcXFwiOlxcXCJcXFwiLFxcXCJQb3dlcnBvaW50U3VidGl0bGVNZXRhZGF0YVxcXCI6XFxcIlxcXCIsXFxcIlRoaXJkUGFydHlNZXRhZGF0YUZvdW5kXFxcIjpmYWxz</vt:lpwstr>
  </property>
  <property fmtid="{D5CDD505-2E9C-101B-9397-08002B2CF9AE}" pid="38" name="GVData22">
    <vt:lpwstr>ZX1cIn0iLCJwYXJlbnRMaW5lSWRzIjoiW1wiOWVjMTBmZGQtZmNhZi00MmRlLWI5YWYtMmI2ZGNhYjkxYTk5XCIsXCIwYzk5NmI1Zi1lYTM1LTQxZjYtYjE3My0zNDMxOGZlODExODlcIixcImQ0NGM1ZWViLWMzMDUtNDU3Yi04ZmY1LTk5N2NjZjQ0OTc1OFwiLFwi</vt:lpwstr>
  </property>
  <property fmtid="{D5CDD505-2E9C-101B-9397-08002B2CF9AE}" pid="39" name="GVData23">
    <vt:lpwstr>Mjk0ZmY1MmQtZDMwMi00YjgyLTk5OTctNjAzMzJhMDQ5YWEwXCIsXCI1ODBlMjJmYy1hMTdiLTQxNDEtYTZmNS0zNzE1ODg1N2EzMDBcIl0iLCJ3cml0dGVuS2V5cyI6IltcIkNsYXNzaWZpY2F0aW9uXCIsXCJDbGFzc2lmaWNhdGlvblRhZ1NldElkXCIsXCJDb21w</vt:lpwstr>
  </property>
  <property fmtid="{D5CDD505-2E9C-101B-9397-08002B2CF9AE}" pid="40" name="GVData24">
    <vt:lpwstr>bGlhbmNlVGFnU2V0SWRcIixcIkZpbGVJZFwiLFwiZ3Zkb2NpZFwiLFwiVGFnRGF0ZVRpbWVcIixcIlVzZXJJZFwiXSIsIm5vT2ZHdkRhdGFFbnRyaWVzIjoiMjciLCJsaW5lSWQiOiIwZGIyYjY2NS0zZmFkLTQ4NTktOTE3ZS05NjY5YmY0NGMzODEiLCJ0YWdzZXRf</vt:lpwstr>
  </property>
  <property fmtid="{D5CDD505-2E9C-101B-9397-08002B2CF9AE}" pid="41" name="GVData25">
    <vt:lpwstr>ZTE2NDA5YTdfMTcwMF80MTUzXzkwOTBfMzk1NWJjMmYwYWU4X2NsYXNzaWZpY2F0aW9uIjoiR2VuZXJhbCBCdXNpbmVzcyJ9</vt:lpwstr>
  </property>
  <property fmtid="{D5CDD505-2E9C-101B-9397-08002B2CF9AE}" pid="42" name="GVData26">
    <vt:lpwstr>(end)</vt:lpwstr>
  </property>
</Properties>
</file>