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1663">
          <p15:clr>
            <a:srgbClr val="A4A3A4"/>
          </p15:clr>
        </p15:guide>
        <p15:guide id="3" orient="horz" pos="1214">
          <p15:clr>
            <a:srgbClr val="A4A3A4"/>
          </p15:clr>
        </p15:guide>
        <p15:guide id="4" pos="2343">
          <p15:clr>
            <a:srgbClr val="A4A3A4"/>
          </p15:clr>
        </p15:guide>
        <p15:guide id="5" pos="2252">
          <p15:clr>
            <a:srgbClr val="A4A3A4"/>
          </p15:clr>
        </p15:guide>
        <p15:guide id="6" pos="2307">
          <p15:clr>
            <a:srgbClr val="A4A3A4"/>
          </p15:clr>
        </p15:guide>
        <p15:guide id="7" pos="2048">
          <p15:clr>
            <a:srgbClr val="A4A3A4"/>
          </p15:clr>
        </p15:guide>
        <p15:guide id="8" pos="7154">
          <p15:clr>
            <a:srgbClr val="A4A3A4"/>
          </p15:clr>
        </p15:guide>
        <p15:guide id="9" pos="30">
          <p15:clr>
            <a:srgbClr val="A4A3A4"/>
          </p15:clr>
        </p15:guide>
        <p15:guide id="10" pos="5927">
          <p15:clr>
            <a:srgbClr val="A4A3A4"/>
          </p15:clr>
        </p15:guide>
        <p15:guide id="11" pos="6766">
          <p15:clr>
            <a:srgbClr val="A4A3A4"/>
          </p15:clr>
        </p15:guide>
        <p15:guide id="12" orient="horz" pos="2931">
          <p15:clr>
            <a:srgbClr val="A4A3A4"/>
          </p15:clr>
        </p15:guide>
        <p15:guide id="13" orient="horz" pos="3543">
          <p15:clr>
            <a:srgbClr val="A4A3A4"/>
          </p15:clr>
        </p15:guide>
        <p15:guide id="14" pos="5836">
          <p15:clr>
            <a:srgbClr val="A4A3A4"/>
          </p15:clr>
        </p15:guide>
        <p15:guide id="15" pos="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5DAC"/>
    <a:srgbClr val="015FA9"/>
    <a:srgbClr val="3E63A8"/>
    <a:srgbClr val="0038A8"/>
    <a:srgbClr val="2E75B6"/>
    <a:srgbClr val="3870BD"/>
    <a:srgbClr val="FFFFFF"/>
    <a:srgbClr val="005EA8"/>
    <a:srgbClr val="03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92" y="78"/>
      </p:cViewPr>
      <p:guideLst>
        <p:guide orient="horz" pos="4292"/>
        <p:guide pos="1663"/>
        <p:guide orient="horz" pos="1214"/>
        <p:guide pos="2343"/>
        <p:guide pos="2252"/>
        <p:guide pos="2307"/>
        <p:guide pos="2048"/>
        <p:guide pos="7154"/>
        <p:guide pos="30"/>
        <p:guide pos="5927"/>
        <p:guide pos="6766"/>
        <p:guide orient="horz" pos="2931"/>
        <p:guide orient="horz" pos="3543"/>
        <p:guide pos="5836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104881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63D7A867-873D-460C-B66D-92D4231B1E4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81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pt-BR"/>
          </a:p>
        </p:txBody>
      </p:sp>
      <p:sp>
        <p:nvSpPr>
          <p:cNvPr id="104881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81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104881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E989FA42-77F4-4444-B1CE-F719E489AA7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4864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FA42-77F4-4444-B1CE-F719E489AA7F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4865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FA42-77F4-4444-B1CE-F719E489AA7F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4868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FA42-77F4-4444-B1CE-F719E489AA7F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48590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48591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592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593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78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78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8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8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772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77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7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7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tângulo 11"/>
          <p:cNvSpPr/>
          <p:nvPr userDrawn="1"/>
        </p:nvSpPr>
        <p:spPr>
          <a:xfrm>
            <a:off x="-1" y="691098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82" name="Imagem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981" y="955261"/>
            <a:ext cx="693950" cy="693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75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75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5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5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4878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878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9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9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79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79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79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9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9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79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8800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801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8802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803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804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805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768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69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70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58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5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48807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80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880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8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811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48777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104877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877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78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48781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4857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4857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5ED1-DF13-4159-A74B-71F948507A7F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1048579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048580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E12-B10F-4928-9E53-ED45D9723D53}" type="slidenum">
              <a:rPr lang="pt-BR" smtClean="0"/>
              <a:t>‹nº›</a:t>
            </a:fld>
            <a:endParaRPr lang="pt-BR"/>
          </a:p>
        </p:txBody>
      </p:sp>
      <p:sp>
        <p:nvSpPr>
          <p:cNvPr id="1048581" name="MSIPCMContentMarking" descr="{&quot;HashCode&quot;:1103173119,&quot;Placement&quot;:&quot;Header&quot;,&quot;Top&quot;:0.0,&quot;Left&quot;:904.051636,&quot;SlideWidth&quot;:960,&quot;SlideHeight&quot;:540}"/>
          <p:cNvSpPr txBox="1"/>
          <p:nvPr userDrawn="1"/>
        </p:nvSpPr>
        <p:spPr>
          <a:xfrm>
            <a:off x="11481456" y="61322"/>
            <a:ext cx="710544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#interna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6484"/>
            <a:ext cx="12192003" cy="6851516"/>
          </a:xfrm>
          <a:prstGeom prst="rect">
            <a:avLst/>
          </a:prstGeom>
        </p:spPr>
      </p:pic>
      <p:sp>
        <p:nvSpPr>
          <p:cNvPr id="1048637" name="Retângulo 19"/>
          <p:cNvSpPr/>
          <p:nvPr/>
        </p:nvSpPr>
        <p:spPr>
          <a:xfrm>
            <a:off x="-3" y="6484"/>
            <a:ext cx="12192002" cy="688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48638" name="Retângulo 22"/>
          <p:cNvSpPr/>
          <p:nvPr/>
        </p:nvSpPr>
        <p:spPr>
          <a:xfrm>
            <a:off x="-1" y="691098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75" name="Imagem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981" y="955261"/>
            <a:ext cx="693950" cy="693950"/>
          </a:xfrm>
          <a:prstGeom prst="rect">
            <a:avLst/>
          </a:prstGeom>
        </p:spPr>
      </p:pic>
      <p:sp>
        <p:nvSpPr>
          <p:cNvPr id="1048639" name="Retângulo 33"/>
          <p:cNvSpPr/>
          <p:nvPr/>
        </p:nvSpPr>
        <p:spPr>
          <a:xfrm>
            <a:off x="0" y="6242149"/>
            <a:ext cx="12192002" cy="615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48640" name="Retângulo 42"/>
          <p:cNvSpPr/>
          <p:nvPr/>
        </p:nvSpPr>
        <p:spPr>
          <a:xfrm>
            <a:off x="1631504" y="3429000"/>
            <a:ext cx="48367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RenovAgro Programa para a Adaptação à Mudança do Clima e Baixa Emissão de Carbono na Agropecuária</a:t>
            </a:r>
          </a:p>
          <a:p>
            <a:pPr algn="ctr"/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641" name="Retângulo 43"/>
          <p:cNvSpPr/>
          <p:nvPr/>
        </p:nvSpPr>
        <p:spPr>
          <a:xfrm>
            <a:off x="8929305" y="2212238"/>
            <a:ext cx="2418347" cy="2366251"/>
          </a:xfrm>
          <a:prstGeom prst="rect">
            <a:avLst/>
          </a:prstGeom>
          <a:noFill/>
          <a:ln w="88900">
            <a:solidFill>
              <a:srgbClr val="F8D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45731" name="Conector reto 44"/>
          <p:cNvCxnSpPr>
            <a:cxnSpLocks/>
          </p:cNvCxnSpPr>
          <p:nvPr/>
        </p:nvCxnSpPr>
        <p:spPr>
          <a:xfrm flipH="1" flipV="1">
            <a:off x="6341167" y="4564695"/>
            <a:ext cx="3067946" cy="10354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Conector reto 45"/>
          <p:cNvCxnSpPr>
            <a:cxnSpLocks/>
          </p:cNvCxnSpPr>
          <p:nvPr/>
        </p:nvCxnSpPr>
        <p:spPr>
          <a:xfrm flipH="1" flipV="1">
            <a:off x="0" y="4575049"/>
            <a:ext cx="1639959" cy="2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Conector reto 46"/>
          <p:cNvCxnSpPr>
            <a:cxnSpLocks/>
          </p:cNvCxnSpPr>
          <p:nvPr/>
        </p:nvCxnSpPr>
        <p:spPr>
          <a:xfrm flipH="1" flipV="1">
            <a:off x="9214298" y="2209366"/>
            <a:ext cx="2977701" cy="2872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Conector reto 47"/>
          <p:cNvCxnSpPr>
            <a:cxnSpLocks/>
          </p:cNvCxnSpPr>
          <p:nvPr/>
        </p:nvCxnSpPr>
        <p:spPr>
          <a:xfrm flipH="1">
            <a:off x="8929302" y="4575049"/>
            <a:ext cx="3776" cy="1667100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2" name="Retângulo 48"/>
          <p:cNvSpPr/>
          <p:nvPr/>
        </p:nvSpPr>
        <p:spPr>
          <a:xfrm>
            <a:off x="9031880" y="5202473"/>
            <a:ext cx="306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Diretoria de Agronegócios</a:t>
            </a:r>
          </a:p>
        </p:txBody>
      </p:sp>
      <p:cxnSp>
        <p:nvCxnSpPr>
          <p:cNvPr id="3145735" name="Conector reto 49"/>
          <p:cNvCxnSpPr>
            <a:cxnSpLocks/>
          </p:cNvCxnSpPr>
          <p:nvPr/>
        </p:nvCxnSpPr>
        <p:spPr>
          <a:xfrm flipH="1">
            <a:off x="11347653" y="1927225"/>
            <a:ext cx="9322" cy="1418643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3" name="Retângulo 14"/>
          <p:cNvSpPr/>
          <p:nvPr/>
        </p:nvSpPr>
        <p:spPr>
          <a:xfrm>
            <a:off x="11132293" y="1598462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</a:rPr>
              <a:t>#pública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tângulo 20"/>
          <p:cNvSpPr/>
          <p:nvPr/>
        </p:nvSpPr>
        <p:spPr>
          <a:xfrm>
            <a:off x="-1" y="452105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53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30" y="709629"/>
            <a:ext cx="693950" cy="693950"/>
          </a:xfrm>
          <a:prstGeom prst="rect">
            <a:avLst/>
          </a:prstGeom>
        </p:spPr>
      </p:pic>
      <p:cxnSp>
        <p:nvCxnSpPr>
          <p:cNvPr id="3145728" name="Conector reto 5"/>
          <p:cNvCxnSpPr>
            <a:cxnSpLocks/>
          </p:cNvCxnSpPr>
          <p:nvPr/>
        </p:nvCxnSpPr>
        <p:spPr>
          <a:xfrm>
            <a:off x="5296784" y="3572708"/>
            <a:ext cx="2296939" cy="0"/>
          </a:xfrm>
          <a:prstGeom prst="line">
            <a:avLst/>
          </a:prstGeom>
          <a:ln w="762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Conector reto 17"/>
          <p:cNvCxnSpPr>
            <a:cxnSpLocks/>
          </p:cNvCxnSpPr>
          <p:nvPr/>
        </p:nvCxnSpPr>
        <p:spPr>
          <a:xfrm>
            <a:off x="8559020" y="5946071"/>
            <a:ext cx="3699244" cy="0"/>
          </a:xfrm>
          <a:prstGeom prst="line">
            <a:avLst/>
          </a:prstGeom>
          <a:ln w="762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5" name="Retângulo 9"/>
          <p:cNvSpPr/>
          <p:nvPr/>
        </p:nvSpPr>
        <p:spPr>
          <a:xfrm>
            <a:off x="409195" y="2348725"/>
            <a:ext cx="5053254" cy="2153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6000" b="1" dirty="0">
                <a:solidFill>
                  <a:srgbClr val="0060A9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 panose="020F0502020204030204" pitchFamily="34" charset="0"/>
                <a:cs typeface="Times New Roman"/>
              </a:rPr>
              <a:t>BB Seguro Pecuário </a:t>
            </a:r>
          </a:p>
        </p:txBody>
      </p:sp>
      <p:cxnSp>
        <p:nvCxnSpPr>
          <p:cNvPr id="3145730" name="Conector reto 11"/>
          <p:cNvCxnSpPr>
            <a:cxnSpLocks/>
          </p:cNvCxnSpPr>
          <p:nvPr/>
        </p:nvCxnSpPr>
        <p:spPr>
          <a:xfrm flipV="1">
            <a:off x="0" y="3556099"/>
            <a:ext cx="490280" cy="16247"/>
          </a:xfrm>
          <a:prstGeom prst="line">
            <a:avLst/>
          </a:prstGeom>
          <a:ln w="762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4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" y="5844397"/>
            <a:ext cx="1304925" cy="914400"/>
          </a:xfrm>
          <a:prstGeom prst="rect">
            <a:avLst/>
          </a:prstGeom>
        </p:spPr>
      </p:pic>
      <p:sp>
        <p:nvSpPr>
          <p:cNvPr id="1048596" name="Rectangle 4"/>
          <p:cNvSpPr/>
          <p:nvPr/>
        </p:nvSpPr>
        <p:spPr>
          <a:xfrm>
            <a:off x="5974353" y="5913981"/>
            <a:ext cx="6217648" cy="944020"/>
          </a:xfrm>
          <a:prstGeom prst="rect">
            <a:avLst/>
          </a:prstGeom>
          <a:solidFill>
            <a:srgbClr val="F8D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7" name="Freeform 7"/>
          <p:cNvSpPr/>
          <p:nvPr/>
        </p:nvSpPr>
        <p:spPr bwMode="auto">
          <a:xfrm>
            <a:off x="6761120" y="6265666"/>
            <a:ext cx="1935840" cy="592334"/>
          </a:xfrm>
          <a:custGeom>
            <a:avLst/>
            <a:gdLst>
              <a:gd name="T0" fmla="*/ 1054 w 1054"/>
              <a:gd name="T1" fmla="*/ 340 h 340"/>
              <a:gd name="T2" fmla="*/ 714 w 1054"/>
              <a:gd name="T3" fmla="*/ 0 h 340"/>
              <a:gd name="T4" fmla="*/ 25 w 1054"/>
              <a:gd name="T5" fmla="*/ 0 h 340"/>
              <a:gd name="T6" fmla="*/ 0 w 1054"/>
              <a:gd name="T7" fmla="*/ 33 h 340"/>
              <a:gd name="T8" fmla="*/ 307 w 1054"/>
              <a:gd name="T9" fmla="*/ 340 h 340"/>
              <a:gd name="T10" fmla="*/ 1054 w 1054"/>
              <a:gd name="T11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4" h="340">
                <a:moveTo>
                  <a:pt x="1054" y="340"/>
                </a:moveTo>
                <a:lnTo>
                  <a:pt x="714" y="0"/>
                </a:lnTo>
                <a:lnTo>
                  <a:pt x="25" y="0"/>
                </a:lnTo>
                <a:lnTo>
                  <a:pt x="0" y="33"/>
                </a:lnTo>
                <a:lnTo>
                  <a:pt x="307" y="340"/>
                </a:lnTo>
                <a:lnTo>
                  <a:pt x="1054" y="340"/>
                </a:lnTo>
                <a:close/>
              </a:path>
            </a:pathLst>
          </a:custGeom>
          <a:solidFill>
            <a:schemeClr val="accent4">
              <a:lumMod val="75000"/>
              <a:alpha val="6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598" name="Freeform 7"/>
          <p:cNvSpPr/>
          <p:nvPr/>
        </p:nvSpPr>
        <p:spPr bwMode="auto">
          <a:xfrm>
            <a:off x="8268129" y="5913462"/>
            <a:ext cx="3086897" cy="944538"/>
          </a:xfrm>
          <a:custGeom>
            <a:avLst/>
            <a:gdLst>
              <a:gd name="T0" fmla="*/ 1054 w 1054"/>
              <a:gd name="T1" fmla="*/ 340 h 340"/>
              <a:gd name="T2" fmla="*/ 714 w 1054"/>
              <a:gd name="T3" fmla="*/ 0 h 340"/>
              <a:gd name="T4" fmla="*/ 25 w 1054"/>
              <a:gd name="T5" fmla="*/ 0 h 340"/>
              <a:gd name="T6" fmla="*/ 0 w 1054"/>
              <a:gd name="T7" fmla="*/ 33 h 340"/>
              <a:gd name="T8" fmla="*/ 307 w 1054"/>
              <a:gd name="T9" fmla="*/ 340 h 340"/>
              <a:gd name="T10" fmla="*/ 1054 w 1054"/>
              <a:gd name="T11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4" h="340">
                <a:moveTo>
                  <a:pt x="1054" y="340"/>
                </a:moveTo>
                <a:lnTo>
                  <a:pt x="714" y="0"/>
                </a:lnTo>
                <a:lnTo>
                  <a:pt x="25" y="0"/>
                </a:lnTo>
                <a:lnTo>
                  <a:pt x="0" y="33"/>
                </a:lnTo>
                <a:lnTo>
                  <a:pt x="307" y="340"/>
                </a:lnTo>
                <a:lnTo>
                  <a:pt x="1054" y="340"/>
                </a:lnTo>
                <a:close/>
              </a:path>
            </a:pathLst>
          </a:custGeom>
          <a:solidFill>
            <a:schemeClr val="accent4">
              <a:lumMod val="75000"/>
              <a:alpha val="6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97155" name="Picture 16" descr="vaquinha_fazendei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15" y="1403579"/>
            <a:ext cx="6337811" cy="5186607"/>
          </a:xfrm>
          <a:prstGeom prst="rect">
            <a:avLst/>
          </a:prstGeom>
        </p:spPr>
      </p:pic>
      <p:sp>
        <p:nvSpPr>
          <p:cNvPr id="1048599" name="Espaço Reservado para Número de Slide 3"/>
          <p:cNvSpPr txBox="1"/>
          <p:nvPr/>
        </p:nvSpPr>
        <p:spPr>
          <a:xfrm>
            <a:off x="11093182" y="6524286"/>
            <a:ext cx="1098818" cy="33644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tângulo 94"/>
          <p:cNvSpPr/>
          <p:nvPr/>
        </p:nvSpPr>
        <p:spPr>
          <a:xfrm>
            <a:off x="0" y="5370433"/>
            <a:ext cx="12192000" cy="1492868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605" name="Retângulo 20"/>
          <p:cNvSpPr/>
          <p:nvPr/>
        </p:nvSpPr>
        <p:spPr>
          <a:xfrm>
            <a:off x="-1" y="452105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57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530" y="709629"/>
            <a:ext cx="693950" cy="693950"/>
          </a:xfrm>
          <a:prstGeom prst="rect">
            <a:avLst/>
          </a:prstGeom>
        </p:spPr>
      </p:pic>
      <p:sp>
        <p:nvSpPr>
          <p:cNvPr id="1048606" name="AutoShape 12"/>
          <p:cNvSpPr>
            <a:spLocks noChangeAspect="1" noChangeArrowheads="1" noTextEdit="1"/>
          </p:cNvSpPr>
          <p:nvPr/>
        </p:nvSpPr>
        <p:spPr bwMode="auto">
          <a:xfrm>
            <a:off x="7838817" y="3146949"/>
            <a:ext cx="2093063" cy="2093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607" name="Retângulo 236"/>
          <p:cNvSpPr/>
          <p:nvPr/>
        </p:nvSpPr>
        <p:spPr>
          <a:xfrm>
            <a:off x="348530" y="5479871"/>
            <a:ext cx="2469209" cy="98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excelente custo-benefício, o seguro proporciona previsibilidade de receita da atividade.</a:t>
            </a:r>
          </a:p>
        </p:txBody>
      </p:sp>
      <p:sp>
        <p:nvSpPr>
          <p:cNvPr id="1048608" name="Retângulo 239"/>
          <p:cNvSpPr/>
          <p:nvPr/>
        </p:nvSpPr>
        <p:spPr>
          <a:xfrm>
            <a:off x="3429578" y="5470739"/>
            <a:ext cx="2469208" cy="1209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além da vida do animal e redução de preço. Conta com coberturas para recuperação de pastagem e suplementação alimentar.</a:t>
            </a:r>
          </a:p>
        </p:txBody>
      </p:sp>
      <p:sp>
        <p:nvSpPr>
          <p:cNvPr id="1048609" name="Retângulo 287"/>
          <p:cNvSpPr/>
          <p:nvPr/>
        </p:nvSpPr>
        <p:spPr>
          <a:xfrm>
            <a:off x="6513942" y="5571287"/>
            <a:ext cx="2469207" cy="7848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Facilidade de pagamento, 100%, no </a:t>
            </a:r>
            <a:r>
              <a:rPr lang="pt-BR" sz="1400" i="1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</a:t>
            </a:r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operação de crédito.</a:t>
            </a:r>
          </a:p>
        </p:txBody>
      </p:sp>
      <p:sp>
        <p:nvSpPr>
          <p:cNvPr id="1048610" name="AutoShape 4"/>
          <p:cNvSpPr>
            <a:spLocks noChangeAspect="1" noChangeArrowheads="1" noTextEdit="1"/>
          </p:cNvSpPr>
          <p:nvPr/>
        </p:nvSpPr>
        <p:spPr bwMode="auto">
          <a:xfrm>
            <a:off x="3511378" y="3201978"/>
            <a:ext cx="2109569" cy="212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611" name="Retângulo 20"/>
          <p:cNvSpPr/>
          <p:nvPr/>
        </p:nvSpPr>
        <p:spPr>
          <a:xfrm>
            <a:off x="0" y="481641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58" name="Picture 99" descr="pagamen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8786" y="3033139"/>
            <a:ext cx="3449760" cy="2422603"/>
          </a:xfrm>
          <a:prstGeom prst="rect">
            <a:avLst/>
          </a:prstGeom>
        </p:spPr>
      </p:pic>
      <p:pic>
        <p:nvPicPr>
          <p:cNvPr id="2097159" name="Picture 17" descr="vaqjuinha_moe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40" y="3146948"/>
            <a:ext cx="2311400" cy="2178050"/>
          </a:xfrm>
          <a:prstGeom prst="rect">
            <a:avLst/>
          </a:prstGeom>
        </p:spPr>
      </p:pic>
      <p:pic>
        <p:nvPicPr>
          <p:cNvPr id="2097160" name="Picture 19" descr="vaqjuinha_moeda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292" y="3146949"/>
            <a:ext cx="2330169" cy="2195735"/>
          </a:xfrm>
          <a:prstGeom prst="rect">
            <a:avLst/>
          </a:prstGeom>
        </p:spPr>
      </p:pic>
      <p:sp>
        <p:nvSpPr>
          <p:cNvPr id="1048612" name="Retângulo 18"/>
          <p:cNvSpPr/>
          <p:nvPr/>
        </p:nvSpPr>
        <p:spPr>
          <a:xfrm>
            <a:off x="9341772" y="5470739"/>
            <a:ext cx="2469208" cy="98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para pecuaristas com operações de crédito pecuário de custeio em gado de corte.</a:t>
            </a:r>
          </a:p>
        </p:txBody>
      </p:sp>
      <p:sp>
        <p:nvSpPr>
          <p:cNvPr id="1048613" name="Retângulo 1"/>
          <p:cNvSpPr/>
          <p:nvPr/>
        </p:nvSpPr>
        <p:spPr>
          <a:xfrm>
            <a:off x="551454" y="1840878"/>
            <a:ext cx="11552198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tx2"/>
                </a:solidFill>
              </a:rPr>
              <a:t> </a:t>
            </a:r>
            <a:r>
              <a:rPr lang="pt-B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 para simplificar o planejamento do produtor,  protegendo sua atividade da redução do preço da arroba e morte de animal, garantindo indenização caso o faturamento obtido seja inferior ao faturamento garantido. </a:t>
            </a:r>
          </a:p>
        </p:txBody>
      </p:sp>
      <p:pic>
        <p:nvPicPr>
          <p:cNvPr id="2097161" name="Picture 430" descr="pla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454" y="3041206"/>
            <a:ext cx="3449760" cy="24386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tângulo 20"/>
          <p:cNvSpPr/>
          <p:nvPr/>
        </p:nvSpPr>
        <p:spPr>
          <a:xfrm>
            <a:off x="-17422" y="278738"/>
            <a:ext cx="12213464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63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530" y="580840"/>
            <a:ext cx="693950" cy="693950"/>
          </a:xfrm>
          <a:prstGeom prst="rect">
            <a:avLst/>
          </a:prstGeom>
        </p:spPr>
      </p:pic>
      <p:sp>
        <p:nvSpPr>
          <p:cNvPr id="1048619" name="Retângulo 8"/>
          <p:cNvSpPr/>
          <p:nvPr/>
        </p:nvSpPr>
        <p:spPr>
          <a:xfrm>
            <a:off x="1340673" y="5150484"/>
            <a:ext cx="2618568" cy="1043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BB Seguros é a primeira seguradora a comercializar um seguro para faturamento pecuário. Conte com a proteção de quem entende do assunto.*</a:t>
            </a:r>
          </a:p>
        </p:txBody>
      </p:sp>
      <p:sp>
        <p:nvSpPr>
          <p:cNvPr id="1048620" name="Retângulo 11"/>
          <p:cNvSpPr/>
          <p:nvPr/>
        </p:nvSpPr>
        <p:spPr>
          <a:xfrm>
            <a:off x="5424278" y="2047714"/>
            <a:ext cx="2954461" cy="1424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Coberturas adicionais para pastagem e suplementação alimentar. Em caso de danos à pastagem por incêndio ou seca atípica. Há previsão de indenização para recuperação de pastagem e suplementação alimentar.**</a:t>
            </a:r>
            <a:endParaRPr lang="pt-BR" sz="13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1" name="Retângulo 85"/>
          <p:cNvSpPr/>
          <p:nvPr/>
        </p:nvSpPr>
        <p:spPr>
          <a:xfrm>
            <a:off x="9687046" y="1866948"/>
            <a:ext cx="2495623" cy="1043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Indenização para suplementação alimentar igual ao da pastagem afetada para o rebanho, caso a pastagem não esteja disponível*. </a:t>
            </a:r>
            <a:r>
              <a:rPr lang="pt-BR" sz="1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  <p:sp>
        <p:nvSpPr>
          <p:cNvPr id="1048622" name="Retângulo 122"/>
          <p:cNvSpPr/>
          <p:nvPr/>
        </p:nvSpPr>
        <p:spPr>
          <a:xfrm>
            <a:off x="5534688" y="5443283"/>
            <a:ext cx="2844051" cy="662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produto destina-se apenas a “animais” macho de categoria recria / engorda.</a:t>
            </a:r>
          </a:p>
        </p:txBody>
      </p:sp>
      <p:sp>
        <p:nvSpPr>
          <p:cNvPr id="1048623" name="Retângulo 714"/>
          <p:cNvSpPr/>
          <p:nvPr/>
        </p:nvSpPr>
        <p:spPr>
          <a:xfrm>
            <a:off x="9687049" y="3782270"/>
            <a:ext cx="2495622" cy="662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Sinistro fácil e desburocratizado (facilidade na comunicação do sinistro).*</a:t>
            </a:r>
          </a:p>
        </p:txBody>
      </p:sp>
      <p:sp>
        <p:nvSpPr>
          <p:cNvPr id="1048624" name="Retângulo 74"/>
          <p:cNvSpPr/>
          <p:nvPr/>
        </p:nvSpPr>
        <p:spPr>
          <a:xfrm>
            <a:off x="5424278" y="3599004"/>
            <a:ext cx="2954461" cy="1043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Previsibilidade de faturamento, a partir da proteção da redução de preço da arroba e/ou morte animal em função de acidente, raio, doenças não epidêmicas, entre outros.</a:t>
            </a:r>
          </a:p>
        </p:txBody>
      </p:sp>
      <p:sp>
        <p:nvSpPr>
          <p:cNvPr id="1048625" name="Retângulo 300"/>
          <p:cNvSpPr/>
          <p:nvPr/>
        </p:nvSpPr>
        <p:spPr>
          <a:xfrm>
            <a:off x="1346612" y="3362507"/>
            <a:ext cx="2866112" cy="1424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preço base da arroba na contratação é o preço do mercado futuro projetado para o final da operação, enquanto o preço da arroba de apuração para o faturamento obtido, preço do mercado físico Cepea.</a:t>
            </a:r>
          </a:p>
        </p:txBody>
      </p:sp>
      <p:sp>
        <p:nvSpPr>
          <p:cNvPr id="1048626" name="Retângulo 305"/>
          <p:cNvSpPr/>
          <p:nvPr/>
        </p:nvSpPr>
        <p:spPr>
          <a:xfrm>
            <a:off x="1343414" y="2045811"/>
            <a:ext cx="2624040" cy="853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 indenização caso o faturamento obtido com o rebanho seja menor que o garantido na apólice*.</a:t>
            </a:r>
          </a:p>
        </p:txBody>
      </p:sp>
      <p:pic>
        <p:nvPicPr>
          <p:cNvPr id="2097164" name="Picture 423" descr="comp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159" y="3469814"/>
            <a:ext cx="1805279" cy="1267762"/>
          </a:xfrm>
          <a:prstGeom prst="rect">
            <a:avLst/>
          </a:prstGeom>
        </p:spPr>
      </p:pic>
      <p:pic>
        <p:nvPicPr>
          <p:cNvPr id="2097165" name="Picture 424" descr="b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9372" y="5069623"/>
            <a:ext cx="1805279" cy="1267762"/>
          </a:xfrm>
          <a:prstGeom prst="rect">
            <a:avLst/>
          </a:prstGeom>
        </p:spPr>
      </p:pic>
      <p:pic>
        <p:nvPicPr>
          <p:cNvPr id="2097166" name="Picture 428" descr="mon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0222" y="1828442"/>
            <a:ext cx="1835600" cy="1289055"/>
          </a:xfrm>
          <a:prstGeom prst="rect">
            <a:avLst/>
          </a:prstGeom>
        </p:spPr>
      </p:pic>
      <p:pic>
        <p:nvPicPr>
          <p:cNvPr id="2097167" name="Picture 430" descr="pla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7454" y="1855414"/>
            <a:ext cx="1856601" cy="1303803"/>
          </a:xfrm>
          <a:prstGeom prst="rect">
            <a:avLst/>
          </a:prstGeom>
        </p:spPr>
      </p:pic>
      <p:pic>
        <p:nvPicPr>
          <p:cNvPr id="2097168" name="Picture 432" descr="handshak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6190" y="5077212"/>
            <a:ext cx="1783664" cy="1252583"/>
          </a:xfrm>
          <a:prstGeom prst="rect">
            <a:avLst/>
          </a:prstGeom>
        </p:spPr>
      </p:pic>
      <p:pic>
        <p:nvPicPr>
          <p:cNvPr id="2097169" name="Picture 433" descr="contrat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1822" y="1917028"/>
            <a:ext cx="2223565" cy="1252777"/>
          </a:xfrm>
          <a:prstGeom prst="rect">
            <a:avLst/>
          </a:prstGeom>
        </p:spPr>
      </p:pic>
      <p:sp>
        <p:nvSpPr>
          <p:cNvPr id="1048627" name="Retângulo 20"/>
          <p:cNvSpPr/>
          <p:nvPr/>
        </p:nvSpPr>
        <p:spPr>
          <a:xfrm flipV="1">
            <a:off x="0" y="380621"/>
            <a:ext cx="12182104" cy="113819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628" name="Retângulo 22"/>
          <p:cNvSpPr/>
          <p:nvPr/>
        </p:nvSpPr>
        <p:spPr>
          <a:xfrm>
            <a:off x="9801403" y="5051274"/>
            <a:ext cx="2358182" cy="1234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Praticidade na contratação!</a:t>
            </a:r>
          </a:p>
          <a:p>
            <a:r>
              <a:rPr lang="pt-BR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sua Agência de Relacionamento BB e obtenha maiores informações sobre o produto ou através do site www.bbseguros.com.br</a:t>
            </a:r>
          </a:p>
        </p:txBody>
      </p:sp>
      <p:sp>
        <p:nvSpPr>
          <p:cNvPr id="1048629" name="CaixaDeTexto 2"/>
          <p:cNvSpPr txBox="1"/>
          <p:nvPr/>
        </p:nvSpPr>
        <p:spPr>
          <a:xfrm>
            <a:off x="321651" y="6592194"/>
            <a:ext cx="442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*Consultar as Condições Gerais do produto</a:t>
            </a:r>
          </a:p>
        </p:txBody>
      </p:sp>
      <p:grpSp>
        <p:nvGrpSpPr>
          <p:cNvPr id="39" name="Agrupar 4"/>
          <p:cNvGrpSpPr/>
          <p:nvPr/>
        </p:nvGrpSpPr>
        <p:grpSpPr>
          <a:xfrm>
            <a:off x="4313460" y="5154476"/>
            <a:ext cx="1295177" cy="1220455"/>
            <a:chOff x="4319792" y="5087379"/>
            <a:chExt cx="1295177" cy="1220455"/>
          </a:xfrm>
        </p:grpSpPr>
        <p:pic>
          <p:nvPicPr>
            <p:cNvPr id="2097170" name="Picture 17" descr="vaqjuinha_moeda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9792" y="5087379"/>
              <a:ext cx="1295177" cy="1220455"/>
            </a:xfrm>
            <a:prstGeom prst="rect">
              <a:avLst/>
            </a:prstGeom>
          </p:spPr>
        </p:pic>
        <p:sp>
          <p:nvSpPr>
            <p:cNvPr id="1048630" name="Elipse 3"/>
            <p:cNvSpPr/>
            <p:nvPr/>
          </p:nvSpPr>
          <p:spPr>
            <a:xfrm>
              <a:off x="4743903" y="5475321"/>
              <a:ext cx="360359" cy="261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97171" name="Picture 19" descr="vaqjuinha_moeda_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48165" y="3535080"/>
            <a:ext cx="1295178" cy="1220456"/>
          </a:xfrm>
          <a:prstGeom prst="rect">
            <a:avLst/>
          </a:prstGeom>
        </p:spPr>
      </p:pic>
      <p:grpSp>
        <p:nvGrpSpPr>
          <p:cNvPr id="40" name="Agrupar 5"/>
          <p:cNvGrpSpPr/>
          <p:nvPr/>
        </p:nvGrpSpPr>
        <p:grpSpPr>
          <a:xfrm>
            <a:off x="8624222" y="3605095"/>
            <a:ext cx="1047600" cy="997200"/>
            <a:chOff x="8356430" y="3659423"/>
            <a:chExt cx="1047600" cy="997200"/>
          </a:xfrm>
        </p:grpSpPr>
        <p:sp>
          <p:nvSpPr>
            <p:cNvPr id="1048631" name="Oval 47"/>
            <p:cNvSpPr>
              <a:spLocks noChangeArrowheads="1"/>
            </p:cNvSpPr>
            <p:nvPr/>
          </p:nvSpPr>
          <p:spPr bwMode="auto">
            <a:xfrm>
              <a:off x="8356430" y="3659423"/>
              <a:ext cx="1047600" cy="997200"/>
            </a:xfrm>
            <a:prstGeom prst="ellipse">
              <a:avLst/>
            </a:prstGeom>
            <a:solidFill>
              <a:srgbClr val="F1C3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97172" name="Imagem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96979" y="3700410"/>
              <a:ext cx="892051" cy="873466"/>
            </a:xfrm>
            <a:prstGeom prst="rect">
              <a:avLst/>
            </a:prstGeom>
          </p:spPr>
        </p:pic>
      </p:grpSp>
      <p:sp>
        <p:nvSpPr>
          <p:cNvPr id="1048632" name="CaixaDeTexto 27"/>
          <p:cNvSpPr txBox="1"/>
          <p:nvPr/>
        </p:nvSpPr>
        <p:spPr>
          <a:xfrm>
            <a:off x="3323561" y="6588403"/>
            <a:ext cx="442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**consultar disponibilidade de comercialização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tângulo 8"/>
          <p:cNvSpPr/>
          <p:nvPr/>
        </p:nvSpPr>
        <p:spPr>
          <a:xfrm>
            <a:off x="1856054" y="3089419"/>
            <a:ext cx="9142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4000" b="1" dirty="0">
                <a:solidFill>
                  <a:srgbClr val="3E63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BB Seguro Agrícola Faturamento</a:t>
            </a:r>
          </a:p>
        </p:txBody>
      </p:sp>
      <p:cxnSp>
        <p:nvCxnSpPr>
          <p:cNvPr id="3145740" name="Conector reto 9"/>
          <p:cNvCxnSpPr>
            <a:cxnSpLocks/>
          </p:cNvCxnSpPr>
          <p:nvPr/>
        </p:nvCxnSpPr>
        <p:spPr>
          <a:xfrm flipH="1">
            <a:off x="-24002" y="4329638"/>
            <a:ext cx="3741987" cy="0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Conector reto 12"/>
          <p:cNvCxnSpPr>
            <a:cxnSpLocks/>
          </p:cNvCxnSpPr>
          <p:nvPr/>
        </p:nvCxnSpPr>
        <p:spPr>
          <a:xfrm>
            <a:off x="3674855" y="2534668"/>
            <a:ext cx="0" cy="648000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Conector reto 20"/>
          <p:cNvCxnSpPr>
            <a:cxnSpLocks/>
          </p:cNvCxnSpPr>
          <p:nvPr/>
        </p:nvCxnSpPr>
        <p:spPr>
          <a:xfrm flipH="1">
            <a:off x="1991737" y="2569173"/>
            <a:ext cx="1726248" cy="0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Conector reto 21"/>
          <p:cNvCxnSpPr>
            <a:cxnSpLocks/>
          </p:cNvCxnSpPr>
          <p:nvPr/>
        </p:nvCxnSpPr>
        <p:spPr>
          <a:xfrm>
            <a:off x="1991736" y="1926007"/>
            <a:ext cx="0" cy="4931993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Conector reto 28"/>
          <p:cNvCxnSpPr>
            <a:cxnSpLocks/>
          </p:cNvCxnSpPr>
          <p:nvPr/>
        </p:nvCxnSpPr>
        <p:spPr>
          <a:xfrm>
            <a:off x="3695350" y="3724612"/>
            <a:ext cx="0" cy="648000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83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39" y="4173880"/>
            <a:ext cx="6016587" cy="2767794"/>
          </a:xfrm>
          <a:prstGeom prst="rect">
            <a:avLst/>
          </a:prstGeom>
        </p:spPr>
      </p:pic>
      <p:sp>
        <p:nvSpPr>
          <p:cNvPr id="1048682" name="Retângulo 11"/>
          <p:cNvSpPr/>
          <p:nvPr/>
        </p:nvSpPr>
        <p:spPr>
          <a:xfrm>
            <a:off x="11132293" y="1598462"/>
            <a:ext cx="970281" cy="332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</a:rPr>
              <a:t>#pública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Freeform 29"/>
          <p:cNvSpPr/>
          <p:nvPr/>
        </p:nvSpPr>
        <p:spPr bwMode="auto">
          <a:xfrm>
            <a:off x="9662978" y="2970204"/>
            <a:ext cx="2086793" cy="2087186"/>
          </a:xfrm>
          <a:custGeom>
            <a:avLst/>
            <a:gdLst>
              <a:gd name="T0" fmla="*/ 1101 w 1101"/>
              <a:gd name="T1" fmla="*/ 551 h 1099"/>
              <a:gd name="T2" fmla="*/ 1101 w 1101"/>
              <a:gd name="T3" fmla="*/ 561 h 1099"/>
              <a:gd name="T4" fmla="*/ 1101 w 1101"/>
              <a:gd name="T5" fmla="*/ 571 h 1099"/>
              <a:gd name="T6" fmla="*/ 1100 w 1101"/>
              <a:gd name="T7" fmla="*/ 575 h 1099"/>
              <a:gd name="T8" fmla="*/ 1099 w 1101"/>
              <a:gd name="T9" fmla="*/ 596 h 1099"/>
              <a:gd name="T10" fmla="*/ 1099 w 1101"/>
              <a:gd name="T11" fmla="*/ 601 h 1099"/>
              <a:gd name="T12" fmla="*/ 1099 w 1101"/>
              <a:gd name="T13" fmla="*/ 602 h 1099"/>
              <a:gd name="T14" fmla="*/ 1098 w 1101"/>
              <a:gd name="T15" fmla="*/ 606 h 1099"/>
              <a:gd name="T16" fmla="*/ 1095 w 1101"/>
              <a:gd name="T17" fmla="*/ 634 h 1099"/>
              <a:gd name="T18" fmla="*/ 1093 w 1101"/>
              <a:gd name="T19" fmla="*/ 644 h 1099"/>
              <a:gd name="T20" fmla="*/ 1091 w 1101"/>
              <a:gd name="T21" fmla="*/ 653 h 1099"/>
              <a:gd name="T22" fmla="*/ 1049 w 1101"/>
              <a:gd name="T23" fmla="*/ 784 h 1099"/>
              <a:gd name="T24" fmla="*/ 1004 w 1101"/>
              <a:gd name="T25" fmla="*/ 862 h 1099"/>
              <a:gd name="T26" fmla="*/ 996 w 1101"/>
              <a:gd name="T27" fmla="*/ 874 h 1099"/>
              <a:gd name="T28" fmla="*/ 972 w 1101"/>
              <a:gd name="T29" fmla="*/ 903 h 1099"/>
              <a:gd name="T30" fmla="*/ 831 w 1101"/>
              <a:gd name="T31" fmla="*/ 1023 h 1099"/>
              <a:gd name="T32" fmla="*/ 814 w 1101"/>
              <a:gd name="T33" fmla="*/ 1032 h 1099"/>
              <a:gd name="T34" fmla="*/ 735 w 1101"/>
              <a:gd name="T35" fmla="*/ 1068 h 1099"/>
              <a:gd name="T36" fmla="*/ 693 w 1101"/>
              <a:gd name="T37" fmla="*/ 1081 h 1099"/>
              <a:gd name="T38" fmla="*/ 670 w 1101"/>
              <a:gd name="T39" fmla="*/ 1086 h 1099"/>
              <a:gd name="T40" fmla="*/ 663 w 1101"/>
              <a:gd name="T41" fmla="*/ 1088 h 1099"/>
              <a:gd name="T42" fmla="*/ 652 w 1101"/>
              <a:gd name="T43" fmla="*/ 1090 h 1099"/>
              <a:gd name="T44" fmla="*/ 641 w 1101"/>
              <a:gd name="T45" fmla="*/ 1092 h 1099"/>
              <a:gd name="T46" fmla="*/ 641 w 1101"/>
              <a:gd name="T47" fmla="*/ 1092 h 1099"/>
              <a:gd name="T48" fmla="*/ 591 w 1101"/>
              <a:gd name="T49" fmla="*/ 1097 h 1099"/>
              <a:gd name="T50" fmla="*/ 589 w 1101"/>
              <a:gd name="T51" fmla="*/ 1098 h 1099"/>
              <a:gd name="T52" fmla="*/ 587 w 1101"/>
              <a:gd name="T53" fmla="*/ 1098 h 1099"/>
              <a:gd name="T54" fmla="*/ 585 w 1101"/>
              <a:gd name="T55" fmla="*/ 1098 h 1099"/>
              <a:gd name="T56" fmla="*/ 569 w 1101"/>
              <a:gd name="T57" fmla="*/ 1099 h 1099"/>
              <a:gd name="T58" fmla="*/ 553 w 1101"/>
              <a:gd name="T59" fmla="*/ 1099 h 1099"/>
              <a:gd name="T60" fmla="*/ 547 w 1101"/>
              <a:gd name="T61" fmla="*/ 1099 h 1099"/>
              <a:gd name="T62" fmla="*/ 512 w 1101"/>
              <a:gd name="T63" fmla="*/ 1097 h 1099"/>
              <a:gd name="T64" fmla="*/ 489 w 1101"/>
              <a:gd name="T65" fmla="*/ 1095 h 1099"/>
              <a:gd name="T66" fmla="*/ 475 w 1101"/>
              <a:gd name="T67" fmla="*/ 1093 h 1099"/>
              <a:gd name="T68" fmla="*/ 468 w 1101"/>
              <a:gd name="T69" fmla="*/ 1092 h 1099"/>
              <a:gd name="T70" fmla="*/ 411 w 1101"/>
              <a:gd name="T71" fmla="*/ 1080 h 1099"/>
              <a:gd name="T72" fmla="*/ 401 w 1101"/>
              <a:gd name="T73" fmla="*/ 1078 h 1099"/>
              <a:gd name="T74" fmla="*/ 354 w 1101"/>
              <a:gd name="T75" fmla="*/ 1062 h 1099"/>
              <a:gd name="T76" fmla="*/ 336 w 1101"/>
              <a:gd name="T77" fmla="*/ 1054 h 1099"/>
              <a:gd name="T78" fmla="*/ 272 w 1101"/>
              <a:gd name="T79" fmla="*/ 1021 h 1099"/>
              <a:gd name="T80" fmla="*/ 5 w 1101"/>
              <a:gd name="T81" fmla="*/ 537 h 1099"/>
              <a:gd name="T82" fmla="*/ 32 w 1101"/>
              <a:gd name="T83" fmla="*/ 381 h 1099"/>
              <a:gd name="T84" fmla="*/ 39 w 1101"/>
              <a:gd name="T85" fmla="*/ 359 h 1099"/>
              <a:gd name="T86" fmla="*/ 59 w 1101"/>
              <a:gd name="T87" fmla="*/ 313 h 1099"/>
              <a:gd name="T88" fmla="*/ 59 w 1101"/>
              <a:gd name="T89" fmla="*/ 312 h 1099"/>
              <a:gd name="T90" fmla="*/ 68 w 1101"/>
              <a:gd name="T91" fmla="*/ 295 h 1099"/>
              <a:gd name="T92" fmla="*/ 69 w 1101"/>
              <a:gd name="T93" fmla="*/ 294 h 1099"/>
              <a:gd name="T94" fmla="*/ 560 w 1101"/>
              <a:gd name="T95" fmla="*/ 3 h 1099"/>
              <a:gd name="T96" fmla="*/ 1089 w 1101"/>
              <a:gd name="T97" fmla="*/ 437 h 1099"/>
              <a:gd name="T98" fmla="*/ 1090 w 1101"/>
              <a:gd name="T99" fmla="*/ 442 h 1099"/>
              <a:gd name="T100" fmla="*/ 1094 w 1101"/>
              <a:gd name="T101" fmla="*/ 463 h 1099"/>
              <a:gd name="T102" fmla="*/ 1099 w 1101"/>
              <a:gd name="T103" fmla="*/ 499 h 1099"/>
              <a:gd name="T104" fmla="*/ 1099 w 1101"/>
              <a:gd name="T105" fmla="*/ 507 h 1099"/>
              <a:gd name="T106" fmla="*/ 1101 w 1101"/>
              <a:gd name="T107" fmla="*/ 532 h 1099"/>
              <a:gd name="T108" fmla="*/ 1101 w 1101"/>
              <a:gd name="T109" fmla="*/ 551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1" h="1099">
                <a:moveTo>
                  <a:pt x="1101" y="551"/>
                </a:moveTo>
                <a:cubicBezTo>
                  <a:pt x="1101" y="554"/>
                  <a:pt x="1101" y="557"/>
                  <a:pt x="1101" y="561"/>
                </a:cubicBezTo>
                <a:cubicBezTo>
                  <a:pt x="1101" y="564"/>
                  <a:pt x="1101" y="567"/>
                  <a:pt x="1101" y="571"/>
                </a:cubicBezTo>
                <a:cubicBezTo>
                  <a:pt x="1101" y="572"/>
                  <a:pt x="1100" y="574"/>
                  <a:pt x="1100" y="575"/>
                </a:cubicBezTo>
                <a:cubicBezTo>
                  <a:pt x="1100" y="582"/>
                  <a:pt x="1100" y="589"/>
                  <a:pt x="1099" y="596"/>
                </a:cubicBezTo>
                <a:cubicBezTo>
                  <a:pt x="1099" y="598"/>
                  <a:pt x="1099" y="599"/>
                  <a:pt x="1099" y="601"/>
                </a:cubicBezTo>
                <a:cubicBezTo>
                  <a:pt x="1099" y="601"/>
                  <a:pt x="1099" y="602"/>
                  <a:pt x="1099" y="602"/>
                </a:cubicBezTo>
                <a:cubicBezTo>
                  <a:pt x="1098" y="603"/>
                  <a:pt x="1098" y="605"/>
                  <a:pt x="1098" y="606"/>
                </a:cubicBezTo>
                <a:cubicBezTo>
                  <a:pt x="1097" y="615"/>
                  <a:pt x="1096" y="625"/>
                  <a:pt x="1095" y="634"/>
                </a:cubicBezTo>
                <a:cubicBezTo>
                  <a:pt x="1094" y="637"/>
                  <a:pt x="1094" y="641"/>
                  <a:pt x="1093" y="644"/>
                </a:cubicBezTo>
                <a:cubicBezTo>
                  <a:pt x="1092" y="647"/>
                  <a:pt x="1092" y="650"/>
                  <a:pt x="1091" y="653"/>
                </a:cubicBezTo>
                <a:cubicBezTo>
                  <a:pt x="1083" y="699"/>
                  <a:pt x="1068" y="743"/>
                  <a:pt x="1049" y="784"/>
                </a:cubicBezTo>
                <a:cubicBezTo>
                  <a:pt x="1036" y="811"/>
                  <a:pt x="1021" y="837"/>
                  <a:pt x="1004" y="862"/>
                </a:cubicBezTo>
                <a:cubicBezTo>
                  <a:pt x="1001" y="866"/>
                  <a:pt x="999" y="870"/>
                  <a:pt x="996" y="874"/>
                </a:cubicBezTo>
                <a:cubicBezTo>
                  <a:pt x="988" y="884"/>
                  <a:pt x="980" y="894"/>
                  <a:pt x="972" y="903"/>
                </a:cubicBezTo>
                <a:cubicBezTo>
                  <a:pt x="932" y="951"/>
                  <a:pt x="885" y="991"/>
                  <a:pt x="831" y="1023"/>
                </a:cubicBezTo>
                <a:cubicBezTo>
                  <a:pt x="825" y="1026"/>
                  <a:pt x="820" y="1029"/>
                  <a:pt x="814" y="1032"/>
                </a:cubicBezTo>
                <a:cubicBezTo>
                  <a:pt x="789" y="1046"/>
                  <a:pt x="762" y="1058"/>
                  <a:pt x="735" y="1068"/>
                </a:cubicBezTo>
                <a:cubicBezTo>
                  <a:pt x="721" y="1073"/>
                  <a:pt x="707" y="1077"/>
                  <a:pt x="693" y="1081"/>
                </a:cubicBezTo>
                <a:cubicBezTo>
                  <a:pt x="685" y="1083"/>
                  <a:pt x="678" y="1085"/>
                  <a:pt x="670" y="1086"/>
                </a:cubicBezTo>
                <a:cubicBezTo>
                  <a:pt x="668" y="1087"/>
                  <a:pt x="666" y="1087"/>
                  <a:pt x="663" y="1088"/>
                </a:cubicBezTo>
                <a:cubicBezTo>
                  <a:pt x="660" y="1088"/>
                  <a:pt x="656" y="1089"/>
                  <a:pt x="652" y="1090"/>
                </a:cubicBezTo>
                <a:cubicBezTo>
                  <a:pt x="649" y="1090"/>
                  <a:pt x="645" y="1091"/>
                  <a:pt x="641" y="1092"/>
                </a:cubicBezTo>
                <a:cubicBezTo>
                  <a:pt x="641" y="1092"/>
                  <a:pt x="641" y="1092"/>
                  <a:pt x="641" y="1092"/>
                </a:cubicBezTo>
                <a:cubicBezTo>
                  <a:pt x="624" y="1094"/>
                  <a:pt x="608" y="1096"/>
                  <a:pt x="591" y="1097"/>
                </a:cubicBezTo>
                <a:cubicBezTo>
                  <a:pt x="590" y="1098"/>
                  <a:pt x="590" y="1098"/>
                  <a:pt x="589" y="1098"/>
                </a:cubicBezTo>
                <a:cubicBezTo>
                  <a:pt x="588" y="1098"/>
                  <a:pt x="587" y="1098"/>
                  <a:pt x="587" y="1098"/>
                </a:cubicBezTo>
                <a:cubicBezTo>
                  <a:pt x="586" y="1098"/>
                  <a:pt x="586" y="1098"/>
                  <a:pt x="585" y="1098"/>
                </a:cubicBezTo>
                <a:cubicBezTo>
                  <a:pt x="580" y="1098"/>
                  <a:pt x="574" y="1098"/>
                  <a:pt x="569" y="1099"/>
                </a:cubicBezTo>
                <a:cubicBezTo>
                  <a:pt x="563" y="1099"/>
                  <a:pt x="558" y="1099"/>
                  <a:pt x="553" y="1099"/>
                </a:cubicBezTo>
                <a:cubicBezTo>
                  <a:pt x="551" y="1099"/>
                  <a:pt x="549" y="1099"/>
                  <a:pt x="547" y="1099"/>
                </a:cubicBezTo>
                <a:cubicBezTo>
                  <a:pt x="535" y="1099"/>
                  <a:pt x="524" y="1098"/>
                  <a:pt x="512" y="1097"/>
                </a:cubicBezTo>
                <a:cubicBezTo>
                  <a:pt x="504" y="1097"/>
                  <a:pt x="497" y="1096"/>
                  <a:pt x="489" y="1095"/>
                </a:cubicBezTo>
                <a:cubicBezTo>
                  <a:pt x="484" y="1095"/>
                  <a:pt x="480" y="1094"/>
                  <a:pt x="475" y="1093"/>
                </a:cubicBezTo>
                <a:cubicBezTo>
                  <a:pt x="473" y="1093"/>
                  <a:pt x="470" y="1093"/>
                  <a:pt x="468" y="1092"/>
                </a:cubicBezTo>
                <a:cubicBezTo>
                  <a:pt x="449" y="1089"/>
                  <a:pt x="429" y="1085"/>
                  <a:pt x="411" y="1080"/>
                </a:cubicBezTo>
                <a:cubicBezTo>
                  <a:pt x="407" y="1079"/>
                  <a:pt x="404" y="1078"/>
                  <a:pt x="401" y="1078"/>
                </a:cubicBezTo>
                <a:cubicBezTo>
                  <a:pt x="385" y="1073"/>
                  <a:pt x="369" y="1068"/>
                  <a:pt x="354" y="1062"/>
                </a:cubicBezTo>
                <a:cubicBezTo>
                  <a:pt x="348" y="1059"/>
                  <a:pt x="342" y="1057"/>
                  <a:pt x="336" y="1054"/>
                </a:cubicBezTo>
                <a:cubicBezTo>
                  <a:pt x="314" y="1045"/>
                  <a:pt x="292" y="1034"/>
                  <a:pt x="272" y="1021"/>
                </a:cubicBezTo>
                <a:cubicBezTo>
                  <a:pt x="108" y="924"/>
                  <a:pt x="0" y="743"/>
                  <a:pt x="5" y="537"/>
                </a:cubicBezTo>
                <a:cubicBezTo>
                  <a:pt x="6" y="483"/>
                  <a:pt x="15" y="430"/>
                  <a:pt x="32" y="381"/>
                </a:cubicBezTo>
                <a:cubicBezTo>
                  <a:pt x="34" y="374"/>
                  <a:pt x="36" y="367"/>
                  <a:pt x="39" y="359"/>
                </a:cubicBezTo>
                <a:cubicBezTo>
                  <a:pt x="45" y="344"/>
                  <a:pt x="52" y="328"/>
                  <a:pt x="59" y="313"/>
                </a:cubicBezTo>
                <a:cubicBezTo>
                  <a:pt x="59" y="312"/>
                  <a:pt x="59" y="312"/>
                  <a:pt x="59" y="312"/>
                </a:cubicBezTo>
                <a:cubicBezTo>
                  <a:pt x="68" y="295"/>
                  <a:pt x="68" y="295"/>
                  <a:pt x="68" y="295"/>
                </a:cubicBezTo>
                <a:cubicBezTo>
                  <a:pt x="69" y="294"/>
                  <a:pt x="69" y="294"/>
                  <a:pt x="69" y="294"/>
                </a:cubicBezTo>
                <a:cubicBezTo>
                  <a:pt x="162" y="119"/>
                  <a:pt x="349" y="0"/>
                  <a:pt x="560" y="3"/>
                </a:cubicBezTo>
                <a:cubicBezTo>
                  <a:pt x="820" y="6"/>
                  <a:pt x="1037" y="191"/>
                  <a:pt x="1089" y="437"/>
                </a:cubicBezTo>
                <a:cubicBezTo>
                  <a:pt x="1089" y="439"/>
                  <a:pt x="1090" y="440"/>
                  <a:pt x="1090" y="442"/>
                </a:cubicBezTo>
                <a:cubicBezTo>
                  <a:pt x="1092" y="449"/>
                  <a:pt x="1093" y="456"/>
                  <a:pt x="1094" y="463"/>
                </a:cubicBezTo>
                <a:cubicBezTo>
                  <a:pt x="1096" y="475"/>
                  <a:pt x="1097" y="487"/>
                  <a:pt x="1099" y="499"/>
                </a:cubicBezTo>
                <a:cubicBezTo>
                  <a:pt x="1099" y="502"/>
                  <a:pt x="1099" y="504"/>
                  <a:pt x="1099" y="507"/>
                </a:cubicBezTo>
                <a:cubicBezTo>
                  <a:pt x="1100" y="515"/>
                  <a:pt x="1100" y="523"/>
                  <a:pt x="1101" y="532"/>
                </a:cubicBezTo>
                <a:cubicBezTo>
                  <a:pt x="1101" y="538"/>
                  <a:pt x="1101" y="544"/>
                  <a:pt x="1101" y="5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687" name="Retângulo 195"/>
          <p:cNvSpPr/>
          <p:nvPr/>
        </p:nvSpPr>
        <p:spPr>
          <a:xfrm>
            <a:off x="2340395" y="1970687"/>
            <a:ext cx="713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seguro que se preocupa em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sua lavoura</a:t>
            </a:r>
            <a:endParaRPr lang="pt-BR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88" name="AutoShape 12"/>
          <p:cNvSpPr>
            <a:spLocks noChangeAspect="1" noChangeArrowheads="1" noTextEdit="1"/>
          </p:cNvSpPr>
          <p:nvPr/>
        </p:nvSpPr>
        <p:spPr bwMode="auto">
          <a:xfrm>
            <a:off x="7724517" y="3053665"/>
            <a:ext cx="2093063" cy="2093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689" name="Retângulo 236"/>
          <p:cNvSpPr/>
          <p:nvPr/>
        </p:nvSpPr>
        <p:spPr>
          <a:xfrm>
            <a:off x="9378615" y="5048221"/>
            <a:ext cx="2682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Foque apenas na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da sua lavoura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esqueça os problemas de </a:t>
            </a:r>
            <a:r>
              <a:rPr lang="pt-BR" sz="12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negativa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preço, pois com esse seguro o seu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garantido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48690" name="Retângulo 237"/>
          <p:cNvSpPr/>
          <p:nvPr/>
        </p:nvSpPr>
        <p:spPr>
          <a:xfrm>
            <a:off x="6662793" y="5096773"/>
            <a:ext cx="2055963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Esteja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protegido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todos os momentos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Tranquilidade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casos de seca, granizo, incêndio, raio, geada, ventos fortes, chuva excessiva, ventos frios, tromba d’água e variação de temperatura.</a:t>
            </a:r>
          </a:p>
        </p:txBody>
      </p:sp>
      <p:sp>
        <p:nvSpPr>
          <p:cNvPr id="1048691" name="Retângulo 239"/>
          <p:cNvSpPr/>
          <p:nvPr/>
        </p:nvSpPr>
        <p:spPr>
          <a:xfrm>
            <a:off x="446950" y="5171590"/>
            <a:ext cx="2208361" cy="1498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você que quer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produzir sem ter prejuízo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conte com a cobertura de faturamento. Ela garante o preço da sua </a:t>
            </a:r>
            <a:r>
              <a:rPr lang="pt-BR" sz="12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colheita em caso de redução do valor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produto do mercado.</a:t>
            </a:r>
          </a:p>
        </p:txBody>
      </p:sp>
      <p:sp>
        <p:nvSpPr>
          <p:cNvPr id="1048692" name="Retângulo 287"/>
          <p:cNvSpPr/>
          <p:nvPr/>
        </p:nvSpPr>
        <p:spPr>
          <a:xfrm>
            <a:off x="3540042" y="5159351"/>
            <a:ext cx="2087594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plantio até a colheita, garantimos a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da sua lavoura.</a:t>
            </a:r>
          </a:p>
        </p:txBody>
      </p:sp>
      <p:pic>
        <p:nvPicPr>
          <p:cNvPr id="20971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475" y="3015565"/>
            <a:ext cx="2414728" cy="21297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85" name="Imagem 5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768" t="12122" r="23434" b="9899"/>
          <a:stretch>
            <a:fillRect/>
          </a:stretch>
        </p:blipFill>
        <p:spPr>
          <a:xfrm>
            <a:off x="6531800" y="2955703"/>
            <a:ext cx="2176185" cy="2128397"/>
          </a:xfrm>
          <a:prstGeom prst="rect">
            <a:avLst/>
          </a:prstGeom>
        </p:spPr>
      </p:pic>
      <p:pic>
        <p:nvPicPr>
          <p:cNvPr id="2097186" name="Imagem 5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17089" t="2458" r="20416" b="15487"/>
          <a:stretch>
            <a:fillRect/>
          </a:stretch>
        </p:blipFill>
        <p:spPr>
          <a:xfrm>
            <a:off x="9637578" y="2830958"/>
            <a:ext cx="2198822" cy="2165310"/>
          </a:xfrm>
          <a:prstGeom prst="rect">
            <a:avLst/>
          </a:prstGeom>
        </p:spPr>
      </p:pic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473495" y="2973656"/>
            <a:ext cx="2086793" cy="2083734"/>
            <a:chOff x="-1058" y="1450"/>
            <a:chExt cx="1365" cy="1363"/>
          </a:xfrm>
        </p:grpSpPr>
        <p:sp>
          <p:nvSpPr>
            <p:cNvPr id="1048693" name="Freeform 29"/>
            <p:cNvSpPr/>
            <p:nvPr/>
          </p:nvSpPr>
          <p:spPr bwMode="auto">
            <a:xfrm>
              <a:off x="-1058" y="1450"/>
              <a:ext cx="1365" cy="1363"/>
            </a:xfrm>
            <a:custGeom>
              <a:avLst/>
              <a:gdLst>
                <a:gd name="T0" fmla="*/ 1101 w 1101"/>
                <a:gd name="T1" fmla="*/ 551 h 1099"/>
                <a:gd name="T2" fmla="*/ 1101 w 1101"/>
                <a:gd name="T3" fmla="*/ 561 h 1099"/>
                <a:gd name="T4" fmla="*/ 1101 w 1101"/>
                <a:gd name="T5" fmla="*/ 571 h 1099"/>
                <a:gd name="T6" fmla="*/ 1100 w 1101"/>
                <a:gd name="T7" fmla="*/ 575 h 1099"/>
                <a:gd name="T8" fmla="*/ 1099 w 1101"/>
                <a:gd name="T9" fmla="*/ 596 h 1099"/>
                <a:gd name="T10" fmla="*/ 1099 w 1101"/>
                <a:gd name="T11" fmla="*/ 601 h 1099"/>
                <a:gd name="T12" fmla="*/ 1099 w 1101"/>
                <a:gd name="T13" fmla="*/ 602 h 1099"/>
                <a:gd name="T14" fmla="*/ 1098 w 1101"/>
                <a:gd name="T15" fmla="*/ 606 h 1099"/>
                <a:gd name="T16" fmla="*/ 1095 w 1101"/>
                <a:gd name="T17" fmla="*/ 634 h 1099"/>
                <a:gd name="T18" fmla="*/ 1093 w 1101"/>
                <a:gd name="T19" fmla="*/ 644 h 1099"/>
                <a:gd name="T20" fmla="*/ 1091 w 1101"/>
                <a:gd name="T21" fmla="*/ 653 h 1099"/>
                <a:gd name="T22" fmla="*/ 1049 w 1101"/>
                <a:gd name="T23" fmla="*/ 784 h 1099"/>
                <a:gd name="T24" fmla="*/ 1004 w 1101"/>
                <a:gd name="T25" fmla="*/ 862 h 1099"/>
                <a:gd name="T26" fmla="*/ 996 w 1101"/>
                <a:gd name="T27" fmla="*/ 874 h 1099"/>
                <a:gd name="T28" fmla="*/ 972 w 1101"/>
                <a:gd name="T29" fmla="*/ 903 h 1099"/>
                <a:gd name="T30" fmla="*/ 831 w 1101"/>
                <a:gd name="T31" fmla="*/ 1023 h 1099"/>
                <a:gd name="T32" fmla="*/ 814 w 1101"/>
                <a:gd name="T33" fmla="*/ 1032 h 1099"/>
                <a:gd name="T34" fmla="*/ 735 w 1101"/>
                <a:gd name="T35" fmla="*/ 1068 h 1099"/>
                <a:gd name="T36" fmla="*/ 693 w 1101"/>
                <a:gd name="T37" fmla="*/ 1081 h 1099"/>
                <a:gd name="T38" fmla="*/ 670 w 1101"/>
                <a:gd name="T39" fmla="*/ 1086 h 1099"/>
                <a:gd name="T40" fmla="*/ 663 w 1101"/>
                <a:gd name="T41" fmla="*/ 1088 h 1099"/>
                <a:gd name="T42" fmla="*/ 652 w 1101"/>
                <a:gd name="T43" fmla="*/ 1090 h 1099"/>
                <a:gd name="T44" fmla="*/ 641 w 1101"/>
                <a:gd name="T45" fmla="*/ 1092 h 1099"/>
                <a:gd name="T46" fmla="*/ 641 w 1101"/>
                <a:gd name="T47" fmla="*/ 1092 h 1099"/>
                <a:gd name="T48" fmla="*/ 591 w 1101"/>
                <a:gd name="T49" fmla="*/ 1097 h 1099"/>
                <a:gd name="T50" fmla="*/ 589 w 1101"/>
                <a:gd name="T51" fmla="*/ 1098 h 1099"/>
                <a:gd name="T52" fmla="*/ 587 w 1101"/>
                <a:gd name="T53" fmla="*/ 1098 h 1099"/>
                <a:gd name="T54" fmla="*/ 585 w 1101"/>
                <a:gd name="T55" fmla="*/ 1098 h 1099"/>
                <a:gd name="T56" fmla="*/ 569 w 1101"/>
                <a:gd name="T57" fmla="*/ 1099 h 1099"/>
                <a:gd name="T58" fmla="*/ 553 w 1101"/>
                <a:gd name="T59" fmla="*/ 1099 h 1099"/>
                <a:gd name="T60" fmla="*/ 547 w 1101"/>
                <a:gd name="T61" fmla="*/ 1099 h 1099"/>
                <a:gd name="T62" fmla="*/ 512 w 1101"/>
                <a:gd name="T63" fmla="*/ 1097 h 1099"/>
                <a:gd name="T64" fmla="*/ 489 w 1101"/>
                <a:gd name="T65" fmla="*/ 1095 h 1099"/>
                <a:gd name="T66" fmla="*/ 475 w 1101"/>
                <a:gd name="T67" fmla="*/ 1093 h 1099"/>
                <a:gd name="T68" fmla="*/ 468 w 1101"/>
                <a:gd name="T69" fmla="*/ 1092 h 1099"/>
                <a:gd name="T70" fmla="*/ 411 w 1101"/>
                <a:gd name="T71" fmla="*/ 1080 h 1099"/>
                <a:gd name="T72" fmla="*/ 401 w 1101"/>
                <a:gd name="T73" fmla="*/ 1078 h 1099"/>
                <a:gd name="T74" fmla="*/ 354 w 1101"/>
                <a:gd name="T75" fmla="*/ 1062 h 1099"/>
                <a:gd name="T76" fmla="*/ 336 w 1101"/>
                <a:gd name="T77" fmla="*/ 1054 h 1099"/>
                <a:gd name="T78" fmla="*/ 272 w 1101"/>
                <a:gd name="T79" fmla="*/ 1021 h 1099"/>
                <a:gd name="T80" fmla="*/ 5 w 1101"/>
                <a:gd name="T81" fmla="*/ 537 h 1099"/>
                <a:gd name="T82" fmla="*/ 32 w 1101"/>
                <a:gd name="T83" fmla="*/ 381 h 1099"/>
                <a:gd name="T84" fmla="*/ 39 w 1101"/>
                <a:gd name="T85" fmla="*/ 359 h 1099"/>
                <a:gd name="T86" fmla="*/ 59 w 1101"/>
                <a:gd name="T87" fmla="*/ 313 h 1099"/>
                <a:gd name="T88" fmla="*/ 59 w 1101"/>
                <a:gd name="T89" fmla="*/ 312 h 1099"/>
                <a:gd name="T90" fmla="*/ 68 w 1101"/>
                <a:gd name="T91" fmla="*/ 295 h 1099"/>
                <a:gd name="T92" fmla="*/ 69 w 1101"/>
                <a:gd name="T93" fmla="*/ 294 h 1099"/>
                <a:gd name="T94" fmla="*/ 560 w 1101"/>
                <a:gd name="T95" fmla="*/ 3 h 1099"/>
                <a:gd name="T96" fmla="*/ 1089 w 1101"/>
                <a:gd name="T97" fmla="*/ 437 h 1099"/>
                <a:gd name="T98" fmla="*/ 1090 w 1101"/>
                <a:gd name="T99" fmla="*/ 442 h 1099"/>
                <a:gd name="T100" fmla="*/ 1094 w 1101"/>
                <a:gd name="T101" fmla="*/ 463 h 1099"/>
                <a:gd name="T102" fmla="*/ 1099 w 1101"/>
                <a:gd name="T103" fmla="*/ 499 h 1099"/>
                <a:gd name="T104" fmla="*/ 1099 w 1101"/>
                <a:gd name="T105" fmla="*/ 507 h 1099"/>
                <a:gd name="T106" fmla="*/ 1101 w 1101"/>
                <a:gd name="T107" fmla="*/ 532 h 1099"/>
                <a:gd name="T108" fmla="*/ 1101 w 1101"/>
                <a:gd name="T109" fmla="*/ 551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1" h="1099">
                  <a:moveTo>
                    <a:pt x="1101" y="551"/>
                  </a:moveTo>
                  <a:cubicBezTo>
                    <a:pt x="1101" y="554"/>
                    <a:pt x="1101" y="557"/>
                    <a:pt x="1101" y="561"/>
                  </a:cubicBezTo>
                  <a:cubicBezTo>
                    <a:pt x="1101" y="564"/>
                    <a:pt x="1101" y="567"/>
                    <a:pt x="1101" y="571"/>
                  </a:cubicBezTo>
                  <a:cubicBezTo>
                    <a:pt x="1101" y="572"/>
                    <a:pt x="1100" y="574"/>
                    <a:pt x="1100" y="575"/>
                  </a:cubicBezTo>
                  <a:cubicBezTo>
                    <a:pt x="1100" y="582"/>
                    <a:pt x="1100" y="589"/>
                    <a:pt x="1099" y="596"/>
                  </a:cubicBezTo>
                  <a:cubicBezTo>
                    <a:pt x="1099" y="598"/>
                    <a:pt x="1099" y="599"/>
                    <a:pt x="1099" y="601"/>
                  </a:cubicBezTo>
                  <a:cubicBezTo>
                    <a:pt x="1099" y="601"/>
                    <a:pt x="1099" y="602"/>
                    <a:pt x="1099" y="602"/>
                  </a:cubicBezTo>
                  <a:cubicBezTo>
                    <a:pt x="1098" y="603"/>
                    <a:pt x="1098" y="605"/>
                    <a:pt x="1098" y="606"/>
                  </a:cubicBezTo>
                  <a:cubicBezTo>
                    <a:pt x="1097" y="615"/>
                    <a:pt x="1096" y="625"/>
                    <a:pt x="1095" y="634"/>
                  </a:cubicBezTo>
                  <a:cubicBezTo>
                    <a:pt x="1094" y="637"/>
                    <a:pt x="1094" y="641"/>
                    <a:pt x="1093" y="644"/>
                  </a:cubicBezTo>
                  <a:cubicBezTo>
                    <a:pt x="1092" y="647"/>
                    <a:pt x="1092" y="650"/>
                    <a:pt x="1091" y="653"/>
                  </a:cubicBezTo>
                  <a:cubicBezTo>
                    <a:pt x="1083" y="699"/>
                    <a:pt x="1068" y="743"/>
                    <a:pt x="1049" y="784"/>
                  </a:cubicBezTo>
                  <a:cubicBezTo>
                    <a:pt x="1036" y="811"/>
                    <a:pt x="1021" y="837"/>
                    <a:pt x="1004" y="862"/>
                  </a:cubicBezTo>
                  <a:cubicBezTo>
                    <a:pt x="1001" y="866"/>
                    <a:pt x="999" y="870"/>
                    <a:pt x="996" y="874"/>
                  </a:cubicBezTo>
                  <a:cubicBezTo>
                    <a:pt x="988" y="884"/>
                    <a:pt x="980" y="894"/>
                    <a:pt x="972" y="903"/>
                  </a:cubicBezTo>
                  <a:cubicBezTo>
                    <a:pt x="932" y="951"/>
                    <a:pt x="885" y="991"/>
                    <a:pt x="831" y="1023"/>
                  </a:cubicBezTo>
                  <a:cubicBezTo>
                    <a:pt x="825" y="1026"/>
                    <a:pt x="820" y="1029"/>
                    <a:pt x="814" y="1032"/>
                  </a:cubicBezTo>
                  <a:cubicBezTo>
                    <a:pt x="789" y="1046"/>
                    <a:pt x="762" y="1058"/>
                    <a:pt x="735" y="1068"/>
                  </a:cubicBezTo>
                  <a:cubicBezTo>
                    <a:pt x="721" y="1073"/>
                    <a:pt x="707" y="1077"/>
                    <a:pt x="693" y="1081"/>
                  </a:cubicBezTo>
                  <a:cubicBezTo>
                    <a:pt x="685" y="1083"/>
                    <a:pt x="678" y="1085"/>
                    <a:pt x="670" y="1086"/>
                  </a:cubicBezTo>
                  <a:cubicBezTo>
                    <a:pt x="668" y="1087"/>
                    <a:pt x="666" y="1087"/>
                    <a:pt x="663" y="1088"/>
                  </a:cubicBezTo>
                  <a:cubicBezTo>
                    <a:pt x="660" y="1088"/>
                    <a:pt x="656" y="1089"/>
                    <a:pt x="652" y="1090"/>
                  </a:cubicBezTo>
                  <a:cubicBezTo>
                    <a:pt x="649" y="1090"/>
                    <a:pt x="645" y="1091"/>
                    <a:pt x="641" y="1092"/>
                  </a:cubicBezTo>
                  <a:cubicBezTo>
                    <a:pt x="641" y="1092"/>
                    <a:pt x="641" y="1092"/>
                    <a:pt x="641" y="1092"/>
                  </a:cubicBezTo>
                  <a:cubicBezTo>
                    <a:pt x="624" y="1094"/>
                    <a:pt x="608" y="1096"/>
                    <a:pt x="591" y="1097"/>
                  </a:cubicBezTo>
                  <a:cubicBezTo>
                    <a:pt x="590" y="1098"/>
                    <a:pt x="590" y="1098"/>
                    <a:pt x="589" y="1098"/>
                  </a:cubicBezTo>
                  <a:cubicBezTo>
                    <a:pt x="588" y="1098"/>
                    <a:pt x="587" y="1098"/>
                    <a:pt x="587" y="1098"/>
                  </a:cubicBezTo>
                  <a:cubicBezTo>
                    <a:pt x="586" y="1098"/>
                    <a:pt x="586" y="1098"/>
                    <a:pt x="585" y="1098"/>
                  </a:cubicBezTo>
                  <a:cubicBezTo>
                    <a:pt x="580" y="1098"/>
                    <a:pt x="574" y="1098"/>
                    <a:pt x="569" y="1099"/>
                  </a:cubicBezTo>
                  <a:cubicBezTo>
                    <a:pt x="563" y="1099"/>
                    <a:pt x="558" y="1099"/>
                    <a:pt x="553" y="1099"/>
                  </a:cubicBezTo>
                  <a:cubicBezTo>
                    <a:pt x="551" y="1099"/>
                    <a:pt x="549" y="1099"/>
                    <a:pt x="547" y="1099"/>
                  </a:cubicBezTo>
                  <a:cubicBezTo>
                    <a:pt x="535" y="1099"/>
                    <a:pt x="524" y="1098"/>
                    <a:pt x="512" y="1097"/>
                  </a:cubicBezTo>
                  <a:cubicBezTo>
                    <a:pt x="504" y="1097"/>
                    <a:pt x="497" y="1096"/>
                    <a:pt x="489" y="1095"/>
                  </a:cubicBezTo>
                  <a:cubicBezTo>
                    <a:pt x="484" y="1095"/>
                    <a:pt x="480" y="1094"/>
                    <a:pt x="475" y="1093"/>
                  </a:cubicBezTo>
                  <a:cubicBezTo>
                    <a:pt x="473" y="1093"/>
                    <a:pt x="470" y="1093"/>
                    <a:pt x="468" y="1092"/>
                  </a:cubicBezTo>
                  <a:cubicBezTo>
                    <a:pt x="449" y="1089"/>
                    <a:pt x="429" y="1085"/>
                    <a:pt x="411" y="1080"/>
                  </a:cubicBezTo>
                  <a:cubicBezTo>
                    <a:pt x="407" y="1079"/>
                    <a:pt x="404" y="1078"/>
                    <a:pt x="401" y="1078"/>
                  </a:cubicBezTo>
                  <a:cubicBezTo>
                    <a:pt x="385" y="1073"/>
                    <a:pt x="369" y="1068"/>
                    <a:pt x="354" y="1062"/>
                  </a:cubicBezTo>
                  <a:cubicBezTo>
                    <a:pt x="348" y="1059"/>
                    <a:pt x="342" y="1057"/>
                    <a:pt x="336" y="1054"/>
                  </a:cubicBezTo>
                  <a:cubicBezTo>
                    <a:pt x="314" y="1045"/>
                    <a:pt x="292" y="1034"/>
                    <a:pt x="272" y="1021"/>
                  </a:cubicBezTo>
                  <a:cubicBezTo>
                    <a:pt x="108" y="924"/>
                    <a:pt x="0" y="743"/>
                    <a:pt x="5" y="537"/>
                  </a:cubicBezTo>
                  <a:cubicBezTo>
                    <a:pt x="6" y="483"/>
                    <a:pt x="15" y="430"/>
                    <a:pt x="32" y="381"/>
                  </a:cubicBezTo>
                  <a:cubicBezTo>
                    <a:pt x="34" y="374"/>
                    <a:pt x="36" y="367"/>
                    <a:pt x="39" y="359"/>
                  </a:cubicBezTo>
                  <a:cubicBezTo>
                    <a:pt x="45" y="344"/>
                    <a:pt x="52" y="328"/>
                    <a:pt x="59" y="313"/>
                  </a:cubicBezTo>
                  <a:cubicBezTo>
                    <a:pt x="59" y="312"/>
                    <a:pt x="59" y="312"/>
                    <a:pt x="59" y="312"/>
                  </a:cubicBezTo>
                  <a:cubicBezTo>
                    <a:pt x="68" y="295"/>
                    <a:pt x="68" y="295"/>
                    <a:pt x="68" y="295"/>
                  </a:cubicBezTo>
                  <a:cubicBezTo>
                    <a:pt x="69" y="294"/>
                    <a:pt x="69" y="294"/>
                    <a:pt x="69" y="294"/>
                  </a:cubicBezTo>
                  <a:cubicBezTo>
                    <a:pt x="162" y="119"/>
                    <a:pt x="349" y="0"/>
                    <a:pt x="560" y="3"/>
                  </a:cubicBezTo>
                  <a:cubicBezTo>
                    <a:pt x="820" y="6"/>
                    <a:pt x="1037" y="191"/>
                    <a:pt x="1089" y="437"/>
                  </a:cubicBezTo>
                  <a:cubicBezTo>
                    <a:pt x="1089" y="439"/>
                    <a:pt x="1090" y="440"/>
                    <a:pt x="1090" y="442"/>
                  </a:cubicBezTo>
                  <a:cubicBezTo>
                    <a:pt x="1092" y="449"/>
                    <a:pt x="1093" y="456"/>
                    <a:pt x="1094" y="463"/>
                  </a:cubicBezTo>
                  <a:cubicBezTo>
                    <a:pt x="1096" y="475"/>
                    <a:pt x="1097" y="487"/>
                    <a:pt x="1099" y="499"/>
                  </a:cubicBezTo>
                  <a:cubicBezTo>
                    <a:pt x="1099" y="502"/>
                    <a:pt x="1099" y="504"/>
                    <a:pt x="1099" y="507"/>
                  </a:cubicBezTo>
                  <a:cubicBezTo>
                    <a:pt x="1100" y="515"/>
                    <a:pt x="1100" y="523"/>
                    <a:pt x="1101" y="532"/>
                  </a:cubicBezTo>
                  <a:cubicBezTo>
                    <a:pt x="1101" y="538"/>
                    <a:pt x="1101" y="544"/>
                    <a:pt x="1101" y="5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694" name="Freeform 30"/>
            <p:cNvSpPr/>
            <p:nvPr/>
          </p:nvSpPr>
          <p:spPr bwMode="auto">
            <a:xfrm>
              <a:off x="-791" y="1683"/>
              <a:ext cx="1098" cy="1130"/>
            </a:xfrm>
            <a:custGeom>
              <a:avLst/>
              <a:gdLst>
                <a:gd name="T0" fmla="*/ 886 w 886"/>
                <a:gd name="T1" fmla="*/ 363 h 911"/>
                <a:gd name="T2" fmla="*/ 886 w 886"/>
                <a:gd name="T3" fmla="*/ 373 h 911"/>
                <a:gd name="T4" fmla="*/ 886 w 886"/>
                <a:gd name="T5" fmla="*/ 383 h 911"/>
                <a:gd name="T6" fmla="*/ 885 w 886"/>
                <a:gd name="T7" fmla="*/ 387 h 911"/>
                <a:gd name="T8" fmla="*/ 884 w 886"/>
                <a:gd name="T9" fmla="*/ 408 h 911"/>
                <a:gd name="T10" fmla="*/ 884 w 886"/>
                <a:gd name="T11" fmla="*/ 413 h 911"/>
                <a:gd name="T12" fmla="*/ 884 w 886"/>
                <a:gd name="T13" fmla="*/ 414 h 911"/>
                <a:gd name="T14" fmla="*/ 883 w 886"/>
                <a:gd name="T15" fmla="*/ 418 h 911"/>
                <a:gd name="T16" fmla="*/ 880 w 886"/>
                <a:gd name="T17" fmla="*/ 446 h 911"/>
                <a:gd name="T18" fmla="*/ 878 w 886"/>
                <a:gd name="T19" fmla="*/ 456 h 911"/>
                <a:gd name="T20" fmla="*/ 876 w 886"/>
                <a:gd name="T21" fmla="*/ 465 h 911"/>
                <a:gd name="T22" fmla="*/ 834 w 886"/>
                <a:gd name="T23" fmla="*/ 596 h 911"/>
                <a:gd name="T24" fmla="*/ 789 w 886"/>
                <a:gd name="T25" fmla="*/ 674 h 911"/>
                <a:gd name="T26" fmla="*/ 781 w 886"/>
                <a:gd name="T27" fmla="*/ 686 h 911"/>
                <a:gd name="T28" fmla="*/ 757 w 886"/>
                <a:gd name="T29" fmla="*/ 715 h 911"/>
                <a:gd name="T30" fmla="*/ 616 w 886"/>
                <a:gd name="T31" fmla="*/ 835 h 911"/>
                <a:gd name="T32" fmla="*/ 599 w 886"/>
                <a:gd name="T33" fmla="*/ 844 h 911"/>
                <a:gd name="T34" fmla="*/ 520 w 886"/>
                <a:gd name="T35" fmla="*/ 880 h 911"/>
                <a:gd name="T36" fmla="*/ 478 w 886"/>
                <a:gd name="T37" fmla="*/ 893 h 911"/>
                <a:gd name="T38" fmla="*/ 455 w 886"/>
                <a:gd name="T39" fmla="*/ 898 h 911"/>
                <a:gd name="T40" fmla="*/ 448 w 886"/>
                <a:gd name="T41" fmla="*/ 900 h 911"/>
                <a:gd name="T42" fmla="*/ 437 w 886"/>
                <a:gd name="T43" fmla="*/ 902 h 911"/>
                <a:gd name="T44" fmla="*/ 426 w 886"/>
                <a:gd name="T45" fmla="*/ 904 h 911"/>
                <a:gd name="T46" fmla="*/ 426 w 886"/>
                <a:gd name="T47" fmla="*/ 904 h 911"/>
                <a:gd name="T48" fmla="*/ 376 w 886"/>
                <a:gd name="T49" fmla="*/ 909 h 911"/>
                <a:gd name="T50" fmla="*/ 374 w 886"/>
                <a:gd name="T51" fmla="*/ 910 h 911"/>
                <a:gd name="T52" fmla="*/ 372 w 886"/>
                <a:gd name="T53" fmla="*/ 910 h 911"/>
                <a:gd name="T54" fmla="*/ 370 w 886"/>
                <a:gd name="T55" fmla="*/ 910 h 911"/>
                <a:gd name="T56" fmla="*/ 354 w 886"/>
                <a:gd name="T57" fmla="*/ 911 h 911"/>
                <a:gd name="T58" fmla="*/ 338 w 886"/>
                <a:gd name="T59" fmla="*/ 911 h 911"/>
                <a:gd name="T60" fmla="*/ 332 w 886"/>
                <a:gd name="T61" fmla="*/ 911 h 911"/>
                <a:gd name="T62" fmla="*/ 297 w 886"/>
                <a:gd name="T63" fmla="*/ 909 h 911"/>
                <a:gd name="T64" fmla="*/ 274 w 886"/>
                <a:gd name="T65" fmla="*/ 907 h 911"/>
                <a:gd name="T66" fmla="*/ 0 w 886"/>
                <a:gd name="T67" fmla="*/ 634 h 911"/>
                <a:gd name="T68" fmla="*/ 47 w 886"/>
                <a:gd name="T69" fmla="*/ 573 h 911"/>
                <a:gd name="T70" fmla="*/ 0 w 886"/>
                <a:gd name="T71" fmla="*/ 526 h 911"/>
                <a:gd name="T72" fmla="*/ 308 w 886"/>
                <a:gd name="T73" fmla="*/ 360 h 911"/>
                <a:gd name="T74" fmla="*/ 385 w 886"/>
                <a:gd name="T75" fmla="*/ 438 h 911"/>
                <a:gd name="T76" fmla="*/ 385 w 886"/>
                <a:gd name="T77" fmla="*/ 420 h 911"/>
                <a:gd name="T78" fmla="*/ 300 w 886"/>
                <a:gd name="T79" fmla="*/ 335 h 911"/>
                <a:gd name="T80" fmla="*/ 397 w 886"/>
                <a:gd name="T81" fmla="*/ 256 h 911"/>
                <a:gd name="T82" fmla="*/ 312 w 886"/>
                <a:gd name="T83" fmla="*/ 171 h 911"/>
                <a:gd name="T84" fmla="*/ 340 w 886"/>
                <a:gd name="T85" fmla="*/ 128 h 911"/>
                <a:gd name="T86" fmla="*/ 266 w 886"/>
                <a:gd name="T87" fmla="*/ 55 h 911"/>
                <a:gd name="T88" fmla="*/ 566 w 886"/>
                <a:gd name="T89" fmla="*/ 0 h 911"/>
                <a:gd name="T90" fmla="*/ 884 w 886"/>
                <a:gd name="T91" fmla="*/ 319 h 911"/>
                <a:gd name="T92" fmla="*/ 886 w 886"/>
                <a:gd name="T93" fmla="*/ 344 h 911"/>
                <a:gd name="T94" fmla="*/ 886 w 886"/>
                <a:gd name="T95" fmla="*/ 36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6" h="911">
                  <a:moveTo>
                    <a:pt x="886" y="363"/>
                  </a:moveTo>
                  <a:cubicBezTo>
                    <a:pt x="886" y="366"/>
                    <a:pt x="886" y="369"/>
                    <a:pt x="886" y="373"/>
                  </a:cubicBezTo>
                  <a:cubicBezTo>
                    <a:pt x="886" y="376"/>
                    <a:pt x="886" y="379"/>
                    <a:pt x="886" y="383"/>
                  </a:cubicBezTo>
                  <a:cubicBezTo>
                    <a:pt x="886" y="384"/>
                    <a:pt x="885" y="386"/>
                    <a:pt x="885" y="387"/>
                  </a:cubicBezTo>
                  <a:cubicBezTo>
                    <a:pt x="885" y="394"/>
                    <a:pt x="885" y="401"/>
                    <a:pt x="884" y="408"/>
                  </a:cubicBezTo>
                  <a:cubicBezTo>
                    <a:pt x="884" y="410"/>
                    <a:pt x="884" y="411"/>
                    <a:pt x="884" y="413"/>
                  </a:cubicBezTo>
                  <a:cubicBezTo>
                    <a:pt x="884" y="413"/>
                    <a:pt x="884" y="414"/>
                    <a:pt x="884" y="414"/>
                  </a:cubicBezTo>
                  <a:cubicBezTo>
                    <a:pt x="883" y="415"/>
                    <a:pt x="883" y="417"/>
                    <a:pt x="883" y="418"/>
                  </a:cubicBezTo>
                  <a:cubicBezTo>
                    <a:pt x="882" y="427"/>
                    <a:pt x="881" y="437"/>
                    <a:pt x="880" y="446"/>
                  </a:cubicBezTo>
                  <a:cubicBezTo>
                    <a:pt x="879" y="449"/>
                    <a:pt x="879" y="453"/>
                    <a:pt x="878" y="456"/>
                  </a:cubicBezTo>
                  <a:cubicBezTo>
                    <a:pt x="877" y="459"/>
                    <a:pt x="877" y="462"/>
                    <a:pt x="876" y="465"/>
                  </a:cubicBezTo>
                  <a:cubicBezTo>
                    <a:pt x="868" y="511"/>
                    <a:pt x="853" y="555"/>
                    <a:pt x="834" y="596"/>
                  </a:cubicBezTo>
                  <a:cubicBezTo>
                    <a:pt x="821" y="623"/>
                    <a:pt x="806" y="649"/>
                    <a:pt x="789" y="674"/>
                  </a:cubicBezTo>
                  <a:cubicBezTo>
                    <a:pt x="786" y="678"/>
                    <a:pt x="784" y="682"/>
                    <a:pt x="781" y="686"/>
                  </a:cubicBezTo>
                  <a:cubicBezTo>
                    <a:pt x="773" y="696"/>
                    <a:pt x="765" y="706"/>
                    <a:pt x="757" y="715"/>
                  </a:cubicBezTo>
                  <a:cubicBezTo>
                    <a:pt x="717" y="763"/>
                    <a:pt x="670" y="803"/>
                    <a:pt x="616" y="835"/>
                  </a:cubicBezTo>
                  <a:cubicBezTo>
                    <a:pt x="610" y="838"/>
                    <a:pt x="605" y="841"/>
                    <a:pt x="599" y="844"/>
                  </a:cubicBezTo>
                  <a:cubicBezTo>
                    <a:pt x="574" y="858"/>
                    <a:pt x="547" y="870"/>
                    <a:pt x="520" y="880"/>
                  </a:cubicBezTo>
                  <a:cubicBezTo>
                    <a:pt x="506" y="885"/>
                    <a:pt x="492" y="889"/>
                    <a:pt x="478" y="893"/>
                  </a:cubicBezTo>
                  <a:cubicBezTo>
                    <a:pt x="470" y="895"/>
                    <a:pt x="463" y="897"/>
                    <a:pt x="455" y="898"/>
                  </a:cubicBezTo>
                  <a:cubicBezTo>
                    <a:pt x="453" y="899"/>
                    <a:pt x="451" y="899"/>
                    <a:pt x="448" y="900"/>
                  </a:cubicBezTo>
                  <a:cubicBezTo>
                    <a:pt x="445" y="900"/>
                    <a:pt x="441" y="901"/>
                    <a:pt x="437" y="902"/>
                  </a:cubicBezTo>
                  <a:cubicBezTo>
                    <a:pt x="434" y="902"/>
                    <a:pt x="430" y="903"/>
                    <a:pt x="426" y="904"/>
                  </a:cubicBezTo>
                  <a:cubicBezTo>
                    <a:pt x="426" y="904"/>
                    <a:pt x="426" y="904"/>
                    <a:pt x="426" y="904"/>
                  </a:cubicBezTo>
                  <a:cubicBezTo>
                    <a:pt x="409" y="906"/>
                    <a:pt x="393" y="908"/>
                    <a:pt x="376" y="909"/>
                  </a:cubicBezTo>
                  <a:cubicBezTo>
                    <a:pt x="375" y="910"/>
                    <a:pt x="375" y="910"/>
                    <a:pt x="374" y="910"/>
                  </a:cubicBezTo>
                  <a:cubicBezTo>
                    <a:pt x="373" y="910"/>
                    <a:pt x="372" y="910"/>
                    <a:pt x="372" y="910"/>
                  </a:cubicBezTo>
                  <a:cubicBezTo>
                    <a:pt x="371" y="910"/>
                    <a:pt x="371" y="910"/>
                    <a:pt x="370" y="910"/>
                  </a:cubicBezTo>
                  <a:cubicBezTo>
                    <a:pt x="365" y="910"/>
                    <a:pt x="359" y="910"/>
                    <a:pt x="354" y="911"/>
                  </a:cubicBezTo>
                  <a:cubicBezTo>
                    <a:pt x="348" y="911"/>
                    <a:pt x="343" y="911"/>
                    <a:pt x="338" y="911"/>
                  </a:cubicBezTo>
                  <a:cubicBezTo>
                    <a:pt x="336" y="911"/>
                    <a:pt x="334" y="911"/>
                    <a:pt x="332" y="911"/>
                  </a:cubicBezTo>
                  <a:cubicBezTo>
                    <a:pt x="320" y="911"/>
                    <a:pt x="309" y="910"/>
                    <a:pt x="297" y="909"/>
                  </a:cubicBezTo>
                  <a:cubicBezTo>
                    <a:pt x="289" y="909"/>
                    <a:pt x="282" y="908"/>
                    <a:pt x="274" y="9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7" y="573"/>
                    <a:pt x="47" y="573"/>
                    <a:pt x="47" y="57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85" y="438"/>
                    <a:pt x="385" y="438"/>
                    <a:pt x="385" y="438"/>
                  </a:cubicBezTo>
                  <a:cubicBezTo>
                    <a:pt x="385" y="420"/>
                    <a:pt x="385" y="420"/>
                    <a:pt x="385" y="420"/>
                  </a:cubicBezTo>
                  <a:cubicBezTo>
                    <a:pt x="300" y="335"/>
                    <a:pt x="300" y="335"/>
                    <a:pt x="300" y="335"/>
                  </a:cubicBezTo>
                  <a:cubicBezTo>
                    <a:pt x="397" y="256"/>
                    <a:pt x="397" y="256"/>
                    <a:pt x="397" y="256"/>
                  </a:cubicBezTo>
                  <a:cubicBezTo>
                    <a:pt x="312" y="171"/>
                    <a:pt x="312" y="171"/>
                    <a:pt x="312" y="171"/>
                  </a:cubicBezTo>
                  <a:cubicBezTo>
                    <a:pt x="340" y="128"/>
                    <a:pt x="340" y="128"/>
                    <a:pt x="340" y="128"/>
                  </a:cubicBezTo>
                  <a:cubicBezTo>
                    <a:pt x="266" y="55"/>
                    <a:pt x="266" y="55"/>
                    <a:pt x="266" y="55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884" y="319"/>
                    <a:pt x="884" y="319"/>
                    <a:pt x="884" y="319"/>
                  </a:cubicBezTo>
                  <a:cubicBezTo>
                    <a:pt x="885" y="327"/>
                    <a:pt x="885" y="335"/>
                    <a:pt x="886" y="344"/>
                  </a:cubicBezTo>
                  <a:cubicBezTo>
                    <a:pt x="886" y="350"/>
                    <a:pt x="886" y="356"/>
                    <a:pt x="886" y="36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695" name="Freeform 31"/>
            <p:cNvSpPr/>
            <p:nvPr/>
          </p:nvSpPr>
          <p:spPr bwMode="auto">
            <a:xfrm>
              <a:off x="-401" y="2260"/>
              <a:ext cx="375" cy="102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1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3 h 83"/>
                <a:gd name="T10" fmla="*/ 1 w 302"/>
                <a:gd name="T11" fmla="*/ 49 h 83"/>
                <a:gd name="T12" fmla="*/ 1 w 302"/>
                <a:gd name="T13" fmla="*/ 50 h 83"/>
                <a:gd name="T14" fmla="*/ 151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5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696" name="Freeform 32"/>
            <p:cNvSpPr/>
            <p:nvPr/>
          </p:nvSpPr>
          <p:spPr bwMode="auto">
            <a:xfrm>
              <a:off x="-412" y="2220"/>
              <a:ext cx="394" cy="82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8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2"/>
                    <a:pt x="10" y="28"/>
                  </a:cubicBezTo>
                  <a:cubicBezTo>
                    <a:pt x="18" y="9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697" name="Freeform 33"/>
            <p:cNvSpPr/>
            <p:nvPr/>
          </p:nvSpPr>
          <p:spPr bwMode="auto">
            <a:xfrm>
              <a:off x="-388" y="2189"/>
              <a:ext cx="374" cy="102"/>
            </a:xfrm>
            <a:custGeom>
              <a:avLst/>
              <a:gdLst>
                <a:gd name="T0" fmla="*/ 301 w 302"/>
                <a:gd name="T1" fmla="*/ 42 h 82"/>
                <a:gd name="T2" fmla="*/ 301 w 302"/>
                <a:gd name="T3" fmla="*/ 0 h 82"/>
                <a:gd name="T4" fmla="*/ 0 w 302"/>
                <a:gd name="T5" fmla="*/ 0 h 82"/>
                <a:gd name="T6" fmla="*/ 0 w 302"/>
                <a:gd name="T7" fmla="*/ 39 h 82"/>
                <a:gd name="T8" fmla="*/ 0 w 302"/>
                <a:gd name="T9" fmla="*/ 43 h 82"/>
                <a:gd name="T10" fmla="*/ 1 w 302"/>
                <a:gd name="T11" fmla="*/ 48 h 82"/>
                <a:gd name="T12" fmla="*/ 2 w 302"/>
                <a:gd name="T13" fmla="*/ 50 h 82"/>
                <a:gd name="T14" fmla="*/ 152 w 302"/>
                <a:gd name="T15" fmla="*/ 82 h 82"/>
                <a:gd name="T16" fmla="*/ 301 w 302"/>
                <a:gd name="T17" fmla="*/ 46 h 82"/>
                <a:gd name="T18" fmla="*/ 301 w 302"/>
                <a:gd name="T19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2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1" y="46"/>
                    <a:pt x="1" y="48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2" y="72"/>
                    <a:pt x="76" y="82"/>
                    <a:pt x="152" y="82"/>
                  </a:cubicBezTo>
                  <a:cubicBezTo>
                    <a:pt x="235" y="82"/>
                    <a:pt x="302" y="74"/>
                    <a:pt x="301" y="46"/>
                  </a:cubicBezTo>
                  <a:cubicBezTo>
                    <a:pt x="301" y="44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698" name="Freeform 34"/>
            <p:cNvSpPr/>
            <p:nvPr/>
          </p:nvSpPr>
          <p:spPr bwMode="auto">
            <a:xfrm>
              <a:off x="-398" y="2148"/>
              <a:ext cx="394" cy="82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9 w 318"/>
                <a:gd name="T5" fmla="*/ 29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1" y="66"/>
                    <a:pt x="159" y="66"/>
                  </a:cubicBezTo>
                  <a:cubicBezTo>
                    <a:pt x="76" y="66"/>
                    <a:pt x="0" y="53"/>
                    <a:pt x="9" y="29"/>
                  </a:cubicBezTo>
                  <a:cubicBezTo>
                    <a:pt x="17" y="10"/>
                    <a:pt x="76" y="0"/>
                    <a:pt x="159" y="0"/>
                  </a:cubicBezTo>
                  <a:cubicBezTo>
                    <a:pt x="241" y="0"/>
                    <a:pt x="303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699" name="Freeform 35"/>
            <p:cNvSpPr/>
            <p:nvPr/>
          </p:nvSpPr>
          <p:spPr bwMode="auto">
            <a:xfrm>
              <a:off x="-361" y="2117"/>
              <a:ext cx="374" cy="103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0 h 83"/>
                <a:gd name="T4" fmla="*/ 1 w 302"/>
                <a:gd name="T5" fmla="*/ 0 h 83"/>
                <a:gd name="T6" fmla="*/ 1 w 302"/>
                <a:gd name="T7" fmla="*/ 40 h 83"/>
                <a:gd name="T8" fmla="*/ 0 w 302"/>
                <a:gd name="T9" fmla="*/ 43 h 83"/>
                <a:gd name="T10" fmla="*/ 1 w 302"/>
                <a:gd name="T11" fmla="*/ 48 h 83"/>
                <a:gd name="T12" fmla="*/ 2 w 302"/>
                <a:gd name="T13" fmla="*/ 50 h 83"/>
                <a:gd name="T14" fmla="*/ 152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2"/>
                    <a:pt x="0" y="43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2" y="72"/>
                    <a:pt x="76" y="83"/>
                    <a:pt x="152" y="83"/>
                  </a:cubicBezTo>
                  <a:cubicBezTo>
                    <a:pt x="235" y="83"/>
                    <a:pt x="302" y="75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0" name="Freeform 36"/>
            <p:cNvSpPr/>
            <p:nvPr/>
          </p:nvSpPr>
          <p:spPr bwMode="auto">
            <a:xfrm>
              <a:off x="-371" y="2077"/>
              <a:ext cx="394" cy="81"/>
            </a:xfrm>
            <a:custGeom>
              <a:avLst/>
              <a:gdLst>
                <a:gd name="T0" fmla="*/ 309 w 318"/>
                <a:gd name="T1" fmla="*/ 28 h 65"/>
                <a:gd name="T2" fmla="*/ 159 w 318"/>
                <a:gd name="T3" fmla="*/ 65 h 65"/>
                <a:gd name="T4" fmla="*/ 9 w 318"/>
                <a:gd name="T5" fmla="*/ 28 h 65"/>
                <a:gd name="T6" fmla="*/ 159 w 318"/>
                <a:gd name="T7" fmla="*/ 0 h 65"/>
                <a:gd name="T8" fmla="*/ 309 w 318"/>
                <a:gd name="T9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5">
                  <a:moveTo>
                    <a:pt x="309" y="28"/>
                  </a:moveTo>
                  <a:cubicBezTo>
                    <a:pt x="318" y="55"/>
                    <a:pt x="241" y="65"/>
                    <a:pt x="159" y="65"/>
                  </a:cubicBezTo>
                  <a:cubicBezTo>
                    <a:pt x="76" y="65"/>
                    <a:pt x="0" y="52"/>
                    <a:pt x="9" y="28"/>
                  </a:cubicBezTo>
                  <a:cubicBezTo>
                    <a:pt x="17" y="9"/>
                    <a:pt x="76" y="0"/>
                    <a:pt x="159" y="0"/>
                  </a:cubicBezTo>
                  <a:cubicBezTo>
                    <a:pt x="241" y="0"/>
                    <a:pt x="303" y="14"/>
                    <a:pt x="309" y="28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1" name="Freeform 37"/>
            <p:cNvSpPr/>
            <p:nvPr/>
          </p:nvSpPr>
          <p:spPr bwMode="auto">
            <a:xfrm>
              <a:off x="-359" y="2104"/>
              <a:ext cx="382" cy="56"/>
            </a:xfrm>
            <a:custGeom>
              <a:avLst/>
              <a:gdLst>
                <a:gd name="T0" fmla="*/ 299 w 308"/>
                <a:gd name="T1" fmla="*/ 8 h 45"/>
                <a:gd name="T2" fmla="*/ 290 w 308"/>
                <a:gd name="T3" fmla="*/ 0 h 45"/>
                <a:gd name="T4" fmla="*/ 290 w 308"/>
                <a:gd name="T5" fmla="*/ 1 h 45"/>
                <a:gd name="T6" fmla="*/ 140 w 308"/>
                <a:gd name="T7" fmla="*/ 38 h 45"/>
                <a:gd name="T8" fmla="*/ 0 w 308"/>
                <a:gd name="T9" fmla="*/ 18 h 45"/>
                <a:gd name="T10" fmla="*/ 149 w 308"/>
                <a:gd name="T11" fmla="*/ 45 h 45"/>
                <a:gd name="T12" fmla="*/ 299 w 308"/>
                <a:gd name="T13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5">
                  <a:moveTo>
                    <a:pt x="299" y="8"/>
                  </a:moveTo>
                  <a:cubicBezTo>
                    <a:pt x="298" y="5"/>
                    <a:pt x="295" y="3"/>
                    <a:pt x="290" y="0"/>
                  </a:cubicBezTo>
                  <a:cubicBezTo>
                    <a:pt x="290" y="0"/>
                    <a:pt x="290" y="0"/>
                    <a:pt x="290" y="1"/>
                  </a:cubicBezTo>
                  <a:cubicBezTo>
                    <a:pt x="299" y="27"/>
                    <a:pt x="223" y="38"/>
                    <a:pt x="140" y="38"/>
                  </a:cubicBezTo>
                  <a:cubicBezTo>
                    <a:pt x="80" y="38"/>
                    <a:pt x="23" y="31"/>
                    <a:pt x="0" y="18"/>
                  </a:cubicBezTo>
                  <a:cubicBezTo>
                    <a:pt x="11" y="36"/>
                    <a:pt x="77" y="45"/>
                    <a:pt x="149" y="45"/>
                  </a:cubicBezTo>
                  <a:cubicBezTo>
                    <a:pt x="231" y="45"/>
                    <a:pt x="308" y="35"/>
                    <a:pt x="299" y="8"/>
                  </a:cubicBezTo>
                  <a:close/>
                </a:path>
              </a:pathLst>
            </a:custGeom>
            <a:solidFill>
              <a:srgbClr val="F8C8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2" name="Freeform 38"/>
            <p:cNvSpPr/>
            <p:nvPr/>
          </p:nvSpPr>
          <p:spPr bwMode="auto">
            <a:xfrm>
              <a:off x="-421" y="2036"/>
              <a:ext cx="375" cy="103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1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3 h 83"/>
                <a:gd name="T10" fmla="*/ 1 w 302"/>
                <a:gd name="T11" fmla="*/ 49 h 83"/>
                <a:gd name="T12" fmla="*/ 1 w 302"/>
                <a:gd name="T13" fmla="*/ 50 h 83"/>
                <a:gd name="T14" fmla="*/ 151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5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3" name="Freeform 39"/>
            <p:cNvSpPr/>
            <p:nvPr/>
          </p:nvSpPr>
          <p:spPr bwMode="auto">
            <a:xfrm>
              <a:off x="-432" y="1997"/>
              <a:ext cx="395" cy="81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8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2"/>
                    <a:pt x="10" y="28"/>
                  </a:cubicBezTo>
                  <a:cubicBezTo>
                    <a:pt x="18" y="9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4" name="Freeform 40"/>
            <p:cNvSpPr/>
            <p:nvPr/>
          </p:nvSpPr>
          <p:spPr bwMode="auto">
            <a:xfrm>
              <a:off x="-388" y="1966"/>
              <a:ext cx="374" cy="101"/>
            </a:xfrm>
            <a:custGeom>
              <a:avLst/>
              <a:gdLst>
                <a:gd name="T0" fmla="*/ 301 w 302"/>
                <a:gd name="T1" fmla="*/ 42 h 82"/>
                <a:gd name="T2" fmla="*/ 301 w 302"/>
                <a:gd name="T3" fmla="*/ 0 h 82"/>
                <a:gd name="T4" fmla="*/ 1 w 302"/>
                <a:gd name="T5" fmla="*/ 0 h 82"/>
                <a:gd name="T6" fmla="*/ 1 w 302"/>
                <a:gd name="T7" fmla="*/ 39 h 82"/>
                <a:gd name="T8" fmla="*/ 1 w 302"/>
                <a:gd name="T9" fmla="*/ 43 h 82"/>
                <a:gd name="T10" fmla="*/ 1 w 302"/>
                <a:gd name="T11" fmla="*/ 48 h 82"/>
                <a:gd name="T12" fmla="*/ 2 w 302"/>
                <a:gd name="T13" fmla="*/ 50 h 82"/>
                <a:gd name="T14" fmla="*/ 152 w 302"/>
                <a:gd name="T15" fmla="*/ 82 h 82"/>
                <a:gd name="T16" fmla="*/ 301 w 302"/>
                <a:gd name="T17" fmla="*/ 46 h 82"/>
                <a:gd name="T18" fmla="*/ 301 w 302"/>
                <a:gd name="T19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2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41"/>
                    <a:pt x="1" y="43"/>
                  </a:cubicBezTo>
                  <a:cubicBezTo>
                    <a:pt x="0" y="45"/>
                    <a:pt x="1" y="46"/>
                    <a:pt x="1" y="48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2" y="72"/>
                    <a:pt x="76" y="82"/>
                    <a:pt x="152" y="82"/>
                  </a:cubicBezTo>
                  <a:cubicBezTo>
                    <a:pt x="235" y="82"/>
                    <a:pt x="302" y="74"/>
                    <a:pt x="301" y="46"/>
                  </a:cubicBezTo>
                  <a:cubicBezTo>
                    <a:pt x="301" y="44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5" name="Freeform 41"/>
            <p:cNvSpPr/>
            <p:nvPr/>
          </p:nvSpPr>
          <p:spPr bwMode="auto">
            <a:xfrm>
              <a:off x="-398" y="1925"/>
              <a:ext cx="394" cy="81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9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3"/>
                    <a:pt x="10" y="29"/>
                  </a:cubicBezTo>
                  <a:cubicBezTo>
                    <a:pt x="17" y="10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6" name="Freeform 42"/>
            <p:cNvSpPr/>
            <p:nvPr/>
          </p:nvSpPr>
          <p:spPr bwMode="auto">
            <a:xfrm>
              <a:off x="-369" y="1904"/>
              <a:ext cx="374" cy="102"/>
            </a:xfrm>
            <a:custGeom>
              <a:avLst/>
              <a:gdLst>
                <a:gd name="T0" fmla="*/ 301 w 301"/>
                <a:gd name="T1" fmla="*/ 42 h 83"/>
                <a:gd name="T2" fmla="*/ 301 w 301"/>
                <a:gd name="T3" fmla="*/ 0 h 83"/>
                <a:gd name="T4" fmla="*/ 0 w 301"/>
                <a:gd name="T5" fmla="*/ 0 h 83"/>
                <a:gd name="T6" fmla="*/ 0 w 301"/>
                <a:gd name="T7" fmla="*/ 40 h 83"/>
                <a:gd name="T8" fmla="*/ 0 w 301"/>
                <a:gd name="T9" fmla="*/ 43 h 83"/>
                <a:gd name="T10" fmla="*/ 0 w 301"/>
                <a:gd name="T11" fmla="*/ 49 h 83"/>
                <a:gd name="T12" fmla="*/ 1 w 301"/>
                <a:gd name="T13" fmla="*/ 50 h 83"/>
                <a:gd name="T14" fmla="*/ 151 w 301"/>
                <a:gd name="T15" fmla="*/ 83 h 83"/>
                <a:gd name="T16" fmla="*/ 301 w 301"/>
                <a:gd name="T17" fmla="*/ 46 h 83"/>
                <a:gd name="T18" fmla="*/ 301 w 301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83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45"/>
                    <a:pt x="0" y="47"/>
                    <a:pt x="0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5" y="83"/>
                    <a:pt x="151" y="83"/>
                  </a:cubicBezTo>
                  <a:cubicBezTo>
                    <a:pt x="234" y="83"/>
                    <a:pt x="301" y="75"/>
                    <a:pt x="301" y="46"/>
                  </a:cubicBezTo>
                  <a:cubicBezTo>
                    <a:pt x="300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7" name="Freeform 43"/>
            <p:cNvSpPr/>
            <p:nvPr/>
          </p:nvSpPr>
          <p:spPr bwMode="auto">
            <a:xfrm>
              <a:off x="-380" y="1864"/>
              <a:ext cx="395" cy="82"/>
            </a:xfrm>
            <a:custGeom>
              <a:avLst/>
              <a:gdLst>
                <a:gd name="T0" fmla="*/ 309 w 318"/>
                <a:gd name="T1" fmla="*/ 28 h 66"/>
                <a:gd name="T2" fmla="*/ 159 w 318"/>
                <a:gd name="T3" fmla="*/ 66 h 66"/>
                <a:gd name="T4" fmla="*/ 10 w 318"/>
                <a:gd name="T5" fmla="*/ 28 h 66"/>
                <a:gd name="T6" fmla="*/ 159 w 318"/>
                <a:gd name="T7" fmla="*/ 0 h 66"/>
                <a:gd name="T8" fmla="*/ 309 w 318"/>
                <a:gd name="T9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8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2"/>
                    <a:pt x="10" y="28"/>
                  </a:cubicBezTo>
                  <a:cubicBezTo>
                    <a:pt x="17" y="9"/>
                    <a:pt x="76" y="0"/>
                    <a:pt x="159" y="0"/>
                  </a:cubicBezTo>
                  <a:cubicBezTo>
                    <a:pt x="242" y="0"/>
                    <a:pt x="304" y="14"/>
                    <a:pt x="309" y="28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8" name="Freeform 44"/>
            <p:cNvSpPr/>
            <p:nvPr/>
          </p:nvSpPr>
          <p:spPr bwMode="auto">
            <a:xfrm>
              <a:off x="-407" y="1832"/>
              <a:ext cx="375" cy="103"/>
            </a:xfrm>
            <a:custGeom>
              <a:avLst/>
              <a:gdLst>
                <a:gd name="T0" fmla="*/ 301 w 302"/>
                <a:gd name="T1" fmla="*/ 43 h 83"/>
                <a:gd name="T2" fmla="*/ 301 w 302"/>
                <a:gd name="T3" fmla="*/ 1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4 h 83"/>
                <a:gd name="T10" fmla="*/ 1 w 302"/>
                <a:gd name="T11" fmla="*/ 49 h 83"/>
                <a:gd name="T12" fmla="*/ 2 w 302"/>
                <a:gd name="T13" fmla="*/ 51 h 83"/>
                <a:gd name="T14" fmla="*/ 152 w 302"/>
                <a:gd name="T15" fmla="*/ 83 h 83"/>
                <a:gd name="T16" fmla="*/ 301 w 302"/>
                <a:gd name="T17" fmla="*/ 47 h 83"/>
                <a:gd name="T18" fmla="*/ 301 w 302"/>
                <a:gd name="T1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3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2" y="72"/>
                    <a:pt x="76" y="83"/>
                    <a:pt x="152" y="83"/>
                  </a:cubicBezTo>
                  <a:cubicBezTo>
                    <a:pt x="235" y="83"/>
                    <a:pt x="302" y="75"/>
                    <a:pt x="301" y="47"/>
                  </a:cubicBezTo>
                  <a:cubicBezTo>
                    <a:pt x="301" y="45"/>
                    <a:pt x="301" y="43"/>
                    <a:pt x="301" y="43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09" name="Freeform 45"/>
            <p:cNvSpPr/>
            <p:nvPr/>
          </p:nvSpPr>
          <p:spPr bwMode="auto">
            <a:xfrm>
              <a:off x="-418" y="1792"/>
              <a:ext cx="395" cy="82"/>
            </a:xfrm>
            <a:custGeom>
              <a:avLst/>
              <a:gdLst>
                <a:gd name="T0" fmla="*/ 309 w 319"/>
                <a:gd name="T1" fmla="*/ 29 h 66"/>
                <a:gd name="T2" fmla="*/ 159 w 319"/>
                <a:gd name="T3" fmla="*/ 66 h 66"/>
                <a:gd name="T4" fmla="*/ 10 w 319"/>
                <a:gd name="T5" fmla="*/ 29 h 66"/>
                <a:gd name="T6" fmla="*/ 159 w 319"/>
                <a:gd name="T7" fmla="*/ 0 h 66"/>
                <a:gd name="T8" fmla="*/ 309 w 319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66">
                  <a:moveTo>
                    <a:pt x="309" y="29"/>
                  </a:moveTo>
                  <a:cubicBezTo>
                    <a:pt x="319" y="55"/>
                    <a:pt x="242" y="66"/>
                    <a:pt x="159" y="66"/>
                  </a:cubicBezTo>
                  <a:cubicBezTo>
                    <a:pt x="76" y="66"/>
                    <a:pt x="0" y="53"/>
                    <a:pt x="10" y="29"/>
                  </a:cubicBezTo>
                  <a:cubicBezTo>
                    <a:pt x="18" y="10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0" name="Freeform 46"/>
            <p:cNvSpPr/>
            <p:nvPr/>
          </p:nvSpPr>
          <p:spPr bwMode="auto">
            <a:xfrm>
              <a:off x="-387" y="1761"/>
              <a:ext cx="373" cy="103"/>
            </a:xfrm>
            <a:custGeom>
              <a:avLst/>
              <a:gdLst>
                <a:gd name="T0" fmla="*/ 301 w 301"/>
                <a:gd name="T1" fmla="*/ 42 h 83"/>
                <a:gd name="T2" fmla="*/ 301 w 301"/>
                <a:gd name="T3" fmla="*/ 0 h 83"/>
                <a:gd name="T4" fmla="*/ 0 w 301"/>
                <a:gd name="T5" fmla="*/ 0 h 83"/>
                <a:gd name="T6" fmla="*/ 0 w 301"/>
                <a:gd name="T7" fmla="*/ 39 h 83"/>
                <a:gd name="T8" fmla="*/ 0 w 301"/>
                <a:gd name="T9" fmla="*/ 43 h 83"/>
                <a:gd name="T10" fmla="*/ 0 w 301"/>
                <a:gd name="T11" fmla="*/ 48 h 83"/>
                <a:gd name="T12" fmla="*/ 1 w 301"/>
                <a:gd name="T13" fmla="*/ 50 h 83"/>
                <a:gd name="T14" fmla="*/ 151 w 301"/>
                <a:gd name="T15" fmla="*/ 83 h 83"/>
                <a:gd name="T16" fmla="*/ 301 w 301"/>
                <a:gd name="T17" fmla="*/ 46 h 83"/>
                <a:gd name="T18" fmla="*/ 301 w 301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83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2"/>
                    <a:pt x="0" y="43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5" y="83"/>
                    <a:pt x="151" y="83"/>
                  </a:cubicBezTo>
                  <a:cubicBezTo>
                    <a:pt x="234" y="83"/>
                    <a:pt x="301" y="75"/>
                    <a:pt x="301" y="46"/>
                  </a:cubicBezTo>
                  <a:cubicBezTo>
                    <a:pt x="300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1" name="Freeform 47"/>
            <p:cNvSpPr/>
            <p:nvPr/>
          </p:nvSpPr>
          <p:spPr bwMode="auto">
            <a:xfrm>
              <a:off x="-398" y="1721"/>
              <a:ext cx="394" cy="81"/>
            </a:xfrm>
            <a:custGeom>
              <a:avLst/>
              <a:gdLst>
                <a:gd name="T0" fmla="*/ 309 w 318"/>
                <a:gd name="T1" fmla="*/ 28 h 65"/>
                <a:gd name="T2" fmla="*/ 159 w 318"/>
                <a:gd name="T3" fmla="*/ 65 h 65"/>
                <a:gd name="T4" fmla="*/ 10 w 318"/>
                <a:gd name="T5" fmla="*/ 28 h 65"/>
                <a:gd name="T6" fmla="*/ 159 w 318"/>
                <a:gd name="T7" fmla="*/ 0 h 65"/>
                <a:gd name="T8" fmla="*/ 309 w 318"/>
                <a:gd name="T9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5">
                  <a:moveTo>
                    <a:pt x="309" y="28"/>
                  </a:moveTo>
                  <a:cubicBezTo>
                    <a:pt x="318" y="55"/>
                    <a:pt x="242" y="65"/>
                    <a:pt x="159" y="65"/>
                  </a:cubicBezTo>
                  <a:cubicBezTo>
                    <a:pt x="76" y="65"/>
                    <a:pt x="0" y="52"/>
                    <a:pt x="10" y="28"/>
                  </a:cubicBezTo>
                  <a:cubicBezTo>
                    <a:pt x="17" y="9"/>
                    <a:pt x="76" y="0"/>
                    <a:pt x="159" y="0"/>
                  </a:cubicBezTo>
                  <a:cubicBezTo>
                    <a:pt x="242" y="0"/>
                    <a:pt x="304" y="13"/>
                    <a:pt x="309" y="28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2" name="Freeform 48"/>
            <p:cNvSpPr/>
            <p:nvPr/>
          </p:nvSpPr>
          <p:spPr bwMode="auto">
            <a:xfrm>
              <a:off x="-386" y="1746"/>
              <a:ext cx="381" cy="56"/>
            </a:xfrm>
            <a:custGeom>
              <a:avLst/>
              <a:gdLst>
                <a:gd name="T0" fmla="*/ 298 w 307"/>
                <a:gd name="T1" fmla="*/ 8 h 45"/>
                <a:gd name="T2" fmla="*/ 289 w 307"/>
                <a:gd name="T3" fmla="*/ 0 h 45"/>
                <a:gd name="T4" fmla="*/ 289 w 307"/>
                <a:gd name="T5" fmla="*/ 1 h 45"/>
                <a:gd name="T6" fmla="*/ 139 w 307"/>
                <a:gd name="T7" fmla="*/ 38 h 45"/>
                <a:gd name="T8" fmla="*/ 0 w 307"/>
                <a:gd name="T9" fmla="*/ 18 h 45"/>
                <a:gd name="T10" fmla="*/ 148 w 307"/>
                <a:gd name="T11" fmla="*/ 45 h 45"/>
                <a:gd name="T12" fmla="*/ 298 w 307"/>
                <a:gd name="T13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5">
                  <a:moveTo>
                    <a:pt x="298" y="8"/>
                  </a:moveTo>
                  <a:cubicBezTo>
                    <a:pt x="297" y="5"/>
                    <a:pt x="294" y="3"/>
                    <a:pt x="289" y="0"/>
                  </a:cubicBezTo>
                  <a:cubicBezTo>
                    <a:pt x="289" y="0"/>
                    <a:pt x="289" y="0"/>
                    <a:pt x="289" y="1"/>
                  </a:cubicBezTo>
                  <a:cubicBezTo>
                    <a:pt x="299" y="27"/>
                    <a:pt x="222" y="38"/>
                    <a:pt x="139" y="38"/>
                  </a:cubicBezTo>
                  <a:cubicBezTo>
                    <a:pt x="79" y="38"/>
                    <a:pt x="22" y="31"/>
                    <a:pt x="0" y="18"/>
                  </a:cubicBezTo>
                  <a:cubicBezTo>
                    <a:pt x="11" y="36"/>
                    <a:pt x="77" y="45"/>
                    <a:pt x="148" y="45"/>
                  </a:cubicBezTo>
                  <a:cubicBezTo>
                    <a:pt x="231" y="45"/>
                    <a:pt x="307" y="35"/>
                    <a:pt x="298" y="8"/>
                  </a:cubicBezTo>
                  <a:close/>
                </a:path>
              </a:pathLst>
            </a:custGeom>
            <a:solidFill>
              <a:srgbClr val="F8C8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3" name="Freeform 49"/>
            <p:cNvSpPr/>
            <p:nvPr/>
          </p:nvSpPr>
          <p:spPr bwMode="auto">
            <a:xfrm>
              <a:off x="-463" y="1689"/>
              <a:ext cx="375" cy="103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1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3 h 83"/>
                <a:gd name="T10" fmla="*/ 1 w 302"/>
                <a:gd name="T11" fmla="*/ 49 h 83"/>
                <a:gd name="T12" fmla="*/ 1 w 302"/>
                <a:gd name="T13" fmla="*/ 50 h 83"/>
                <a:gd name="T14" fmla="*/ 151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5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4" name="Freeform 50"/>
            <p:cNvSpPr/>
            <p:nvPr/>
          </p:nvSpPr>
          <p:spPr bwMode="auto">
            <a:xfrm>
              <a:off x="-474" y="1649"/>
              <a:ext cx="394" cy="82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8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2"/>
                    <a:pt x="10" y="28"/>
                  </a:cubicBezTo>
                  <a:cubicBezTo>
                    <a:pt x="18" y="9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5" name="Freeform 51"/>
            <p:cNvSpPr/>
            <p:nvPr/>
          </p:nvSpPr>
          <p:spPr bwMode="auto">
            <a:xfrm>
              <a:off x="-793" y="2406"/>
              <a:ext cx="375" cy="103"/>
            </a:xfrm>
            <a:custGeom>
              <a:avLst/>
              <a:gdLst>
                <a:gd name="T0" fmla="*/ 301 w 302"/>
                <a:gd name="T1" fmla="*/ 43 h 83"/>
                <a:gd name="T2" fmla="*/ 301 w 302"/>
                <a:gd name="T3" fmla="*/ 1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4 h 83"/>
                <a:gd name="T10" fmla="*/ 1 w 302"/>
                <a:gd name="T11" fmla="*/ 49 h 83"/>
                <a:gd name="T12" fmla="*/ 1 w 302"/>
                <a:gd name="T13" fmla="*/ 51 h 83"/>
                <a:gd name="T14" fmla="*/ 151 w 302"/>
                <a:gd name="T15" fmla="*/ 83 h 83"/>
                <a:gd name="T16" fmla="*/ 301 w 302"/>
                <a:gd name="T17" fmla="*/ 47 h 83"/>
                <a:gd name="T18" fmla="*/ 301 w 302"/>
                <a:gd name="T1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3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7"/>
                    <a:pt x="1" y="4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5"/>
                    <a:pt x="301" y="47"/>
                  </a:cubicBezTo>
                  <a:cubicBezTo>
                    <a:pt x="301" y="45"/>
                    <a:pt x="301" y="43"/>
                    <a:pt x="301" y="43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6" name="Freeform 52"/>
            <p:cNvSpPr/>
            <p:nvPr/>
          </p:nvSpPr>
          <p:spPr bwMode="auto">
            <a:xfrm>
              <a:off x="-804" y="2366"/>
              <a:ext cx="394" cy="82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9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3"/>
                    <a:pt x="10" y="29"/>
                  </a:cubicBezTo>
                  <a:cubicBezTo>
                    <a:pt x="18" y="10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7" name="Freeform 53"/>
            <p:cNvSpPr/>
            <p:nvPr/>
          </p:nvSpPr>
          <p:spPr bwMode="auto">
            <a:xfrm>
              <a:off x="-738" y="2335"/>
              <a:ext cx="374" cy="103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0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3 h 83"/>
                <a:gd name="T10" fmla="*/ 1 w 302"/>
                <a:gd name="T11" fmla="*/ 48 h 83"/>
                <a:gd name="T12" fmla="*/ 1 w 302"/>
                <a:gd name="T13" fmla="*/ 50 h 83"/>
                <a:gd name="T14" fmla="*/ 151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5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8" name="Freeform 54"/>
            <p:cNvSpPr/>
            <p:nvPr/>
          </p:nvSpPr>
          <p:spPr bwMode="auto">
            <a:xfrm>
              <a:off x="-749" y="2295"/>
              <a:ext cx="394" cy="81"/>
            </a:xfrm>
            <a:custGeom>
              <a:avLst/>
              <a:gdLst>
                <a:gd name="T0" fmla="*/ 309 w 318"/>
                <a:gd name="T1" fmla="*/ 28 h 65"/>
                <a:gd name="T2" fmla="*/ 159 w 318"/>
                <a:gd name="T3" fmla="*/ 65 h 65"/>
                <a:gd name="T4" fmla="*/ 10 w 318"/>
                <a:gd name="T5" fmla="*/ 28 h 65"/>
                <a:gd name="T6" fmla="*/ 159 w 318"/>
                <a:gd name="T7" fmla="*/ 0 h 65"/>
                <a:gd name="T8" fmla="*/ 309 w 318"/>
                <a:gd name="T9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5">
                  <a:moveTo>
                    <a:pt x="309" y="28"/>
                  </a:moveTo>
                  <a:cubicBezTo>
                    <a:pt x="318" y="55"/>
                    <a:pt x="242" y="65"/>
                    <a:pt x="159" y="65"/>
                  </a:cubicBezTo>
                  <a:cubicBezTo>
                    <a:pt x="76" y="65"/>
                    <a:pt x="0" y="52"/>
                    <a:pt x="10" y="28"/>
                  </a:cubicBezTo>
                  <a:cubicBezTo>
                    <a:pt x="18" y="9"/>
                    <a:pt x="76" y="0"/>
                    <a:pt x="159" y="0"/>
                  </a:cubicBezTo>
                  <a:cubicBezTo>
                    <a:pt x="242" y="0"/>
                    <a:pt x="304" y="14"/>
                    <a:pt x="309" y="28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19" name="Freeform 55"/>
            <p:cNvSpPr/>
            <p:nvPr/>
          </p:nvSpPr>
          <p:spPr bwMode="auto">
            <a:xfrm>
              <a:off x="-737" y="2320"/>
              <a:ext cx="381" cy="56"/>
            </a:xfrm>
            <a:custGeom>
              <a:avLst/>
              <a:gdLst>
                <a:gd name="T0" fmla="*/ 298 w 307"/>
                <a:gd name="T1" fmla="*/ 8 h 45"/>
                <a:gd name="T2" fmla="*/ 289 w 307"/>
                <a:gd name="T3" fmla="*/ 0 h 45"/>
                <a:gd name="T4" fmla="*/ 289 w 307"/>
                <a:gd name="T5" fmla="*/ 1 h 45"/>
                <a:gd name="T6" fmla="*/ 139 w 307"/>
                <a:gd name="T7" fmla="*/ 38 h 45"/>
                <a:gd name="T8" fmla="*/ 0 w 307"/>
                <a:gd name="T9" fmla="*/ 18 h 45"/>
                <a:gd name="T10" fmla="*/ 148 w 307"/>
                <a:gd name="T11" fmla="*/ 45 h 45"/>
                <a:gd name="T12" fmla="*/ 298 w 307"/>
                <a:gd name="T13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5">
                  <a:moveTo>
                    <a:pt x="298" y="8"/>
                  </a:moveTo>
                  <a:cubicBezTo>
                    <a:pt x="297" y="5"/>
                    <a:pt x="294" y="3"/>
                    <a:pt x="289" y="0"/>
                  </a:cubicBezTo>
                  <a:cubicBezTo>
                    <a:pt x="289" y="0"/>
                    <a:pt x="289" y="0"/>
                    <a:pt x="289" y="1"/>
                  </a:cubicBezTo>
                  <a:cubicBezTo>
                    <a:pt x="299" y="27"/>
                    <a:pt x="222" y="38"/>
                    <a:pt x="139" y="38"/>
                  </a:cubicBezTo>
                  <a:cubicBezTo>
                    <a:pt x="79" y="38"/>
                    <a:pt x="22" y="31"/>
                    <a:pt x="0" y="18"/>
                  </a:cubicBezTo>
                  <a:cubicBezTo>
                    <a:pt x="11" y="36"/>
                    <a:pt x="77" y="45"/>
                    <a:pt x="148" y="45"/>
                  </a:cubicBezTo>
                  <a:cubicBezTo>
                    <a:pt x="231" y="45"/>
                    <a:pt x="307" y="35"/>
                    <a:pt x="298" y="8"/>
                  </a:cubicBezTo>
                  <a:close/>
                </a:path>
              </a:pathLst>
            </a:custGeom>
            <a:solidFill>
              <a:srgbClr val="F8C8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0" name="Freeform 56"/>
            <p:cNvSpPr/>
            <p:nvPr/>
          </p:nvSpPr>
          <p:spPr bwMode="auto">
            <a:xfrm>
              <a:off x="-793" y="2273"/>
              <a:ext cx="375" cy="103"/>
            </a:xfrm>
            <a:custGeom>
              <a:avLst/>
              <a:gdLst>
                <a:gd name="T0" fmla="*/ 301 w 302"/>
                <a:gd name="T1" fmla="*/ 43 h 83"/>
                <a:gd name="T2" fmla="*/ 301 w 302"/>
                <a:gd name="T3" fmla="*/ 1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4 h 83"/>
                <a:gd name="T10" fmla="*/ 1 w 302"/>
                <a:gd name="T11" fmla="*/ 49 h 83"/>
                <a:gd name="T12" fmla="*/ 1 w 302"/>
                <a:gd name="T13" fmla="*/ 50 h 83"/>
                <a:gd name="T14" fmla="*/ 151 w 302"/>
                <a:gd name="T15" fmla="*/ 83 h 83"/>
                <a:gd name="T16" fmla="*/ 301 w 302"/>
                <a:gd name="T17" fmla="*/ 46 h 83"/>
                <a:gd name="T18" fmla="*/ 301 w 302"/>
                <a:gd name="T1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3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5"/>
                    <a:pt x="301" y="46"/>
                  </a:cubicBezTo>
                  <a:cubicBezTo>
                    <a:pt x="301" y="45"/>
                    <a:pt x="301" y="43"/>
                    <a:pt x="301" y="43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1" name="Freeform 57"/>
            <p:cNvSpPr/>
            <p:nvPr/>
          </p:nvSpPr>
          <p:spPr bwMode="auto">
            <a:xfrm>
              <a:off x="-804" y="2233"/>
              <a:ext cx="394" cy="82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9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5"/>
                    <a:pt x="242" y="66"/>
                    <a:pt x="159" y="66"/>
                  </a:cubicBezTo>
                  <a:cubicBezTo>
                    <a:pt x="76" y="66"/>
                    <a:pt x="0" y="53"/>
                    <a:pt x="10" y="29"/>
                  </a:cubicBezTo>
                  <a:cubicBezTo>
                    <a:pt x="18" y="10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2" name="Freeform 58"/>
            <p:cNvSpPr/>
            <p:nvPr/>
          </p:nvSpPr>
          <p:spPr bwMode="auto">
            <a:xfrm>
              <a:off x="-814" y="2202"/>
              <a:ext cx="375" cy="103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0 h 83"/>
                <a:gd name="T4" fmla="*/ 0 w 302"/>
                <a:gd name="T5" fmla="*/ 0 h 83"/>
                <a:gd name="T6" fmla="*/ 0 w 302"/>
                <a:gd name="T7" fmla="*/ 39 h 83"/>
                <a:gd name="T8" fmla="*/ 0 w 302"/>
                <a:gd name="T9" fmla="*/ 43 h 83"/>
                <a:gd name="T10" fmla="*/ 1 w 302"/>
                <a:gd name="T11" fmla="*/ 48 h 83"/>
                <a:gd name="T12" fmla="*/ 1 w 302"/>
                <a:gd name="T13" fmla="*/ 50 h 83"/>
                <a:gd name="T14" fmla="*/ 151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2"/>
                    <a:pt x="0" y="43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72"/>
                    <a:pt x="76" y="83"/>
                    <a:pt x="151" y="83"/>
                  </a:cubicBezTo>
                  <a:cubicBezTo>
                    <a:pt x="234" y="83"/>
                    <a:pt x="302" y="74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3" name="Freeform 59"/>
            <p:cNvSpPr/>
            <p:nvPr/>
          </p:nvSpPr>
          <p:spPr bwMode="auto">
            <a:xfrm>
              <a:off x="-825" y="2162"/>
              <a:ext cx="394" cy="81"/>
            </a:xfrm>
            <a:custGeom>
              <a:avLst/>
              <a:gdLst>
                <a:gd name="T0" fmla="*/ 309 w 318"/>
                <a:gd name="T1" fmla="*/ 29 h 66"/>
                <a:gd name="T2" fmla="*/ 159 w 318"/>
                <a:gd name="T3" fmla="*/ 66 h 66"/>
                <a:gd name="T4" fmla="*/ 10 w 318"/>
                <a:gd name="T5" fmla="*/ 29 h 66"/>
                <a:gd name="T6" fmla="*/ 159 w 318"/>
                <a:gd name="T7" fmla="*/ 0 h 66"/>
                <a:gd name="T8" fmla="*/ 309 w 318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9"/>
                  </a:moveTo>
                  <a:cubicBezTo>
                    <a:pt x="318" y="56"/>
                    <a:pt x="242" y="66"/>
                    <a:pt x="159" y="66"/>
                  </a:cubicBezTo>
                  <a:cubicBezTo>
                    <a:pt x="76" y="66"/>
                    <a:pt x="0" y="53"/>
                    <a:pt x="10" y="29"/>
                  </a:cubicBezTo>
                  <a:cubicBezTo>
                    <a:pt x="18" y="10"/>
                    <a:pt x="76" y="0"/>
                    <a:pt x="159" y="0"/>
                  </a:cubicBezTo>
                  <a:cubicBezTo>
                    <a:pt x="242" y="0"/>
                    <a:pt x="304" y="14"/>
                    <a:pt x="309" y="29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4" name="Freeform 60"/>
            <p:cNvSpPr/>
            <p:nvPr/>
          </p:nvSpPr>
          <p:spPr bwMode="auto">
            <a:xfrm>
              <a:off x="-783" y="2131"/>
              <a:ext cx="375" cy="102"/>
            </a:xfrm>
            <a:custGeom>
              <a:avLst/>
              <a:gdLst>
                <a:gd name="T0" fmla="*/ 301 w 302"/>
                <a:gd name="T1" fmla="*/ 42 h 83"/>
                <a:gd name="T2" fmla="*/ 301 w 302"/>
                <a:gd name="T3" fmla="*/ 0 h 83"/>
                <a:gd name="T4" fmla="*/ 0 w 302"/>
                <a:gd name="T5" fmla="*/ 0 h 83"/>
                <a:gd name="T6" fmla="*/ 0 w 302"/>
                <a:gd name="T7" fmla="*/ 40 h 83"/>
                <a:gd name="T8" fmla="*/ 0 w 302"/>
                <a:gd name="T9" fmla="*/ 43 h 83"/>
                <a:gd name="T10" fmla="*/ 1 w 302"/>
                <a:gd name="T11" fmla="*/ 49 h 83"/>
                <a:gd name="T12" fmla="*/ 2 w 302"/>
                <a:gd name="T13" fmla="*/ 50 h 83"/>
                <a:gd name="T14" fmla="*/ 152 w 302"/>
                <a:gd name="T15" fmla="*/ 83 h 83"/>
                <a:gd name="T16" fmla="*/ 301 w 302"/>
                <a:gd name="T17" fmla="*/ 46 h 83"/>
                <a:gd name="T18" fmla="*/ 301 w 302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83">
                  <a:moveTo>
                    <a:pt x="301" y="42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45"/>
                    <a:pt x="1" y="47"/>
                    <a:pt x="1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2" y="72"/>
                    <a:pt x="76" y="83"/>
                    <a:pt x="152" y="83"/>
                  </a:cubicBezTo>
                  <a:cubicBezTo>
                    <a:pt x="235" y="83"/>
                    <a:pt x="302" y="75"/>
                    <a:pt x="301" y="46"/>
                  </a:cubicBezTo>
                  <a:cubicBezTo>
                    <a:pt x="301" y="45"/>
                    <a:pt x="301" y="42"/>
                    <a:pt x="301" y="42"/>
                  </a:cubicBezTo>
                  <a:close/>
                </a:path>
              </a:pathLst>
            </a:custGeom>
            <a:solidFill>
              <a:srgbClr val="F18A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5" name="Freeform 61"/>
            <p:cNvSpPr/>
            <p:nvPr/>
          </p:nvSpPr>
          <p:spPr bwMode="auto">
            <a:xfrm>
              <a:off x="-793" y="2091"/>
              <a:ext cx="395" cy="82"/>
            </a:xfrm>
            <a:custGeom>
              <a:avLst/>
              <a:gdLst>
                <a:gd name="T0" fmla="*/ 309 w 318"/>
                <a:gd name="T1" fmla="*/ 28 h 66"/>
                <a:gd name="T2" fmla="*/ 159 w 318"/>
                <a:gd name="T3" fmla="*/ 66 h 66"/>
                <a:gd name="T4" fmla="*/ 9 w 318"/>
                <a:gd name="T5" fmla="*/ 28 h 66"/>
                <a:gd name="T6" fmla="*/ 159 w 318"/>
                <a:gd name="T7" fmla="*/ 0 h 66"/>
                <a:gd name="T8" fmla="*/ 309 w 318"/>
                <a:gd name="T9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6">
                  <a:moveTo>
                    <a:pt x="309" y="28"/>
                  </a:moveTo>
                  <a:cubicBezTo>
                    <a:pt x="318" y="55"/>
                    <a:pt x="241" y="66"/>
                    <a:pt x="159" y="66"/>
                  </a:cubicBezTo>
                  <a:cubicBezTo>
                    <a:pt x="76" y="66"/>
                    <a:pt x="0" y="52"/>
                    <a:pt x="9" y="28"/>
                  </a:cubicBezTo>
                  <a:cubicBezTo>
                    <a:pt x="17" y="9"/>
                    <a:pt x="76" y="0"/>
                    <a:pt x="159" y="0"/>
                  </a:cubicBezTo>
                  <a:cubicBezTo>
                    <a:pt x="241" y="0"/>
                    <a:pt x="303" y="14"/>
                    <a:pt x="309" y="28"/>
                  </a:cubicBezTo>
                  <a:close/>
                </a:path>
              </a:pathLst>
            </a:custGeom>
            <a:solidFill>
              <a:srgbClr val="F0B0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726" name="Freeform 62"/>
            <p:cNvSpPr/>
            <p:nvPr/>
          </p:nvSpPr>
          <p:spPr bwMode="auto">
            <a:xfrm>
              <a:off x="-782" y="2116"/>
              <a:ext cx="382" cy="57"/>
            </a:xfrm>
            <a:custGeom>
              <a:avLst/>
              <a:gdLst>
                <a:gd name="T0" fmla="*/ 299 w 308"/>
                <a:gd name="T1" fmla="*/ 8 h 46"/>
                <a:gd name="T2" fmla="*/ 290 w 308"/>
                <a:gd name="T3" fmla="*/ 0 h 46"/>
                <a:gd name="T4" fmla="*/ 290 w 308"/>
                <a:gd name="T5" fmla="*/ 1 h 46"/>
                <a:gd name="T6" fmla="*/ 140 w 308"/>
                <a:gd name="T7" fmla="*/ 38 h 46"/>
                <a:gd name="T8" fmla="*/ 0 w 308"/>
                <a:gd name="T9" fmla="*/ 18 h 46"/>
                <a:gd name="T10" fmla="*/ 149 w 308"/>
                <a:gd name="T11" fmla="*/ 46 h 46"/>
                <a:gd name="T12" fmla="*/ 299 w 308"/>
                <a:gd name="T13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6">
                  <a:moveTo>
                    <a:pt x="299" y="8"/>
                  </a:moveTo>
                  <a:cubicBezTo>
                    <a:pt x="298" y="6"/>
                    <a:pt x="295" y="3"/>
                    <a:pt x="290" y="0"/>
                  </a:cubicBezTo>
                  <a:cubicBezTo>
                    <a:pt x="290" y="0"/>
                    <a:pt x="290" y="1"/>
                    <a:pt x="290" y="1"/>
                  </a:cubicBezTo>
                  <a:cubicBezTo>
                    <a:pt x="299" y="27"/>
                    <a:pt x="223" y="38"/>
                    <a:pt x="140" y="38"/>
                  </a:cubicBezTo>
                  <a:cubicBezTo>
                    <a:pt x="80" y="38"/>
                    <a:pt x="23" y="31"/>
                    <a:pt x="0" y="18"/>
                  </a:cubicBezTo>
                  <a:cubicBezTo>
                    <a:pt x="12" y="36"/>
                    <a:pt x="78" y="46"/>
                    <a:pt x="149" y="46"/>
                  </a:cubicBezTo>
                  <a:cubicBezTo>
                    <a:pt x="232" y="46"/>
                    <a:pt x="308" y="35"/>
                    <a:pt x="299" y="8"/>
                  </a:cubicBezTo>
                  <a:close/>
                </a:path>
              </a:pathLst>
            </a:custGeom>
            <a:solidFill>
              <a:srgbClr val="F8C8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48727" name="Elipse 3"/>
          <p:cNvSpPr/>
          <p:nvPr/>
        </p:nvSpPr>
        <p:spPr>
          <a:xfrm rot="20373613">
            <a:off x="10743598" y="4543619"/>
            <a:ext cx="565150" cy="456159"/>
          </a:xfrm>
          <a:prstGeom prst="ellipse">
            <a:avLst/>
          </a:prstGeom>
          <a:solidFill>
            <a:srgbClr val="4F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728" name="Elipse 130"/>
          <p:cNvSpPr/>
          <p:nvPr/>
        </p:nvSpPr>
        <p:spPr>
          <a:xfrm rot="19872168">
            <a:off x="10875621" y="4558906"/>
            <a:ext cx="794694" cy="318176"/>
          </a:xfrm>
          <a:custGeom>
            <a:avLst/>
            <a:gdLst>
              <a:gd name="connsiteX0" fmla="*/ 0 w 565150"/>
              <a:gd name="connsiteY0" fmla="*/ 228080 h 456159"/>
              <a:gd name="connsiteX1" fmla="*/ 282575 w 565150"/>
              <a:gd name="connsiteY1" fmla="*/ 0 h 456159"/>
              <a:gd name="connsiteX2" fmla="*/ 565150 w 565150"/>
              <a:gd name="connsiteY2" fmla="*/ 228080 h 456159"/>
              <a:gd name="connsiteX3" fmla="*/ 282575 w 565150"/>
              <a:gd name="connsiteY3" fmla="*/ 456160 h 456159"/>
              <a:gd name="connsiteX4" fmla="*/ 0 w 565150"/>
              <a:gd name="connsiteY4" fmla="*/ 228080 h 456159"/>
              <a:gd name="connsiteX0" fmla="*/ 2 w 565152"/>
              <a:gd name="connsiteY0" fmla="*/ 228080 h 417631"/>
              <a:gd name="connsiteX1" fmla="*/ 282577 w 565152"/>
              <a:gd name="connsiteY1" fmla="*/ 0 h 417631"/>
              <a:gd name="connsiteX2" fmla="*/ 565152 w 565152"/>
              <a:gd name="connsiteY2" fmla="*/ 228080 h 417631"/>
              <a:gd name="connsiteX3" fmla="*/ 278395 w 565152"/>
              <a:gd name="connsiteY3" fmla="*/ 417631 h 417631"/>
              <a:gd name="connsiteX4" fmla="*/ 2 w 565152"/>
              <a:gd name="connsiteY4" fmla="*/ 228080 h 417631"/>
              <a:gd name="connsiteX0" fmla="*/ 2 w 713705"/>
              <a:gd name="connsiteY0" fmla="*/ 228172 h 417787"/>
              <a:gd name="connsiteX1" fmla="*/ 282577 w 713705"/>
              <a:gd name="connsiteY1" fmla="*/ 92 h 417787"/>
              <a:gd name="connsiteX2" fmla="*/ 713705 w 713705"/>
              <a:gd name="connsiteY2" fmla="*/ 208384 h 417787"/>
              <a:gd name="connsiteX3" fmla="*/ 278395 w 713705"/>
              <a:gd name="connsiteY3" fmla="*/ 417723 h 417787"/>
              <a:gd name="connsiteX4" fmla="*/ 2 w 713705"/>
              <a:gd name="connsiteY4" fmla="*/ 228172 h 417787"/>
              <a:gd name="connsiteX0" fmla="*/ 38211 w 751914"/>
              <a:gd name="connsiteY0" fmla="*/ 228172 h 421276"/>
              <a:gd name="connsiteX1" fmla="*/ 320786 w 751914"/>
              <a:gd name="connsiteY1" fmla="*/ 92 h 421276"/>
              <a:gd name="connsiteX2" fmla="*/ 751914 w 751914"/>
              <a:gd name="connsiteY2" fmla="*/ 208384 h 421276"/>
              <a:gd name="connsiteX3" fmla="*/ 316604 w 751914"/>
              <a:gd name="connsiteY3" fmla="*/ 417723 h 421276"/>
              <a:gd name="connsiteX4" fmla="*/ 38211 w 751914"/>
              <a:gd name="connsiteY4" fmla="*/ 228172 h 421276"/>
              <a:gd name="connsiteX0" fmla="*/ 49 w 713752"/>
              <a:gd name="connsiteY0" fmla="*/ 228172 h 424326"/>
              <a:gd name="connsiteX1" fmla="*/ 282624 w 713752"/>
              <a:gd name="connsiteY1" fmla="*/ 92 h 424326"/>
              <a:gd name="connsiteX2" fmla="*/ 713752 w 713752"/>
              <a:gd name="connsiteY2" fmla="*/ 208384 h 424326"/>
              <a:gd name="connsiteX3" fmla="*/ 263977 w 713752"/>
              <a:gd name="connsiteY3" fmla="*/ 424264 h 424326"/>
              <a:gd name="connsiteX4" fmla="*/ 49 w 713752"/>
              <a:gd name="connsiteY4" fmla="*/ 228172 h 424326"/>
              <a:gd name="connsiteX0" fmla="*/ 33585 w 747288"/>
              <a:gd name="connsiteY0" fmla="*/ 228172 h 426932"/>
              <a:gd name="connsiteX1" fmla="*/ 316160 w 747288"/>
              <a:gd name="connsiteY1" fmla="*/ 92 h 426932"/>
              <a:gd name="connsiteX2" fmla="*/ 747288 w 747288"/>
              <a:gd name="connsiteY2" fmla="*/ 208384 h 426932"/>
              <a:gd name="connsiteX3" fmla="*/ 297513 w 747288"/>
              <a:gd name="connsiteY3" fmla="*/ 424264 h 426932"/>
              <a:gd name="connsiteX4" fmla="*/ 33585 w 747288"/>
              <a:gd name="connsiteY4" fmla="*/ 228172 h 426932"/>
              <a:gd name="connsiteX0" fmla="*/ 33585 w 747288"/>
              <a:gd name="connsiteY0" fmla="*/ 270017 h 468777"/>
              <a:gd name="connsiteX1" fmla="*/ 316160 w 747288"/>
              <a:gd name="connsiteY1" fmla="*/ 41937 h 468777"/>
              <a:gd name="connsiteX2" fmla="*/ 747288 w 747288"/>
              <a:gd name="connsiteY2" fmla="*/ 250229 h 468777"/>
              <a:gd name="connsiteX3" fmla="*/ 297513 w 747288"/>
              <a:gd name="connsiteY3" fmla="*/ 466109 h 468777"/>
              <a:gd name="connsiteX4" fmla="*/ 33585 w 747288"/>
              <a:gd name="connsiteY4" fmla="*/ 270017 h 468777"/>
              <a:gd name="connsiteX0" fmla="*/ 43 w 713746"/>
              <a:gd name="connsiteY0" fmla="*/ 180262 h 376410"/>
              <a:gd name="connsiteX1" fmla="*/ 242576 w 713746"/>
              <a:gd name="connsiteY1" fmla="*/ 31618 h 376410"/>
              <a:gd name="connsiteX2" fmla="*/ 713746 w 713746"/>
              <a:gd name="connsiteY2" fmla="*/ 160474 h 376410"/>
              <a:gd name="connsiteX3" fmla="*/ 263971 w 713746"/>
              <a:gd name="connsiteY3" fmla="*/ 376354 h 376410"/>
              <a:gd name="connsiteX4" fmla="*/ 43 w 713746"/>
              <a:gd name="connsiteY4" fmla="*/ 180262 h 376410"/>
              <a:gd name="connsiteX0" fmla="*/ 79 w 713782"/>
              <a:gd name="connsiteY0" fmla="*/ 153371 h 349519"/>
              <a:gd name="connsiteX1" fmla="*/ 242612 w 713782"/>
              <a:gd name="connsiteY1" fmla="*/ 4727 h 349519"/>
              <a:gd name="connsiteX2" fmla="*/ 713782 w 713782"/>
              <a:gd name="connsiteY2" fmla="*/ 133583 h 349519"/>
              <a:gd name="connsiteX3" fmla="*/ 264007 w 713782"/>
              <a:gd name="connsiteY3" fmla="*/ 349463 h 349519"/>
              <a:gd name="connsiteX4" fmla="*/ 79 w 713782"/>
              <a:gd name="connsiteY4" fmla="*/ 153371 h 349519"/>
              <a:gd name="connsiteX0" fmla="*/ 142 w 713845"/>
              <a:gd name="connsiteY0" fmla="*/ 89839 h 285981"/>
              <a:gd name="connsiteX1" fmla="*/ 236021 w 713845"/>
              <a:gd name="connsiteY1" fmla="*/ 38983 h 285981"/>
              <a:gd name="connsiteX2" fmla="*/ 713845 w 713845"/>
              <a:gd name="connsiteY2" fmla="*/ 70051 h 285981"/>
              <a:gd name="connsiteX3" fmla="*/ 264070 w 713845"/>
              <a:gd name="connsiteY3" fmla="*/ 285931 h 285981"/>
              <a:gd name="connsiteX4" fmla="*/ 142 w 713845"/>
              <a:gd name="connsiteY4" fmla="*/ 89839 h 285981"/>
              <a:gd name="connsiteX0" fmla="*/ 104 w 713807"/>
              <a:gd name="connsiteY0" fmla="*/ 74115 h 270257"/>
              <a:gd name="connsiteX1" fmla="*/ 235983 w 713807"/>
              <a:gd name="connsiteY1" fmla="*/ 23259 h 270257"/>
              <a:gd name="connsiteX2" fmla="*/ 713807 w 713807"/>
              <a:gd name="connsiteY2" fmla="*/ 54327 h 270257"/>
              <a:gd name="connsiteX3" fmla="*/ 264032 w 713807"/>
              <a:gd name="connsiteY3" fmla="*/ 270207 h 270257"/>
              <a:gd name="connsiteX4" fmla="*/ 104 w 713807"/>
              <a:gd name="connsiteY4" fmla="*/ 74115 h 270257"/>
              <a:gd name="connsiteX0" fmla="*/ 104 w 713807"/>
              <a:gd name="connsiteY0" fmla="*/ 74115 h 270341"/>
              <a:gd name="connsiteX1" fmla="*/ 235983 w 713807"/>
              <a:gd name="connsiteY1" fmla="*/ 23259 h 270341"/>
              <a:gd name="connsiteX2" fmla="*/ 713807 w 713807"/>
              <a:gd name="connsiteY2" fmla="*/ 54327 h 270341"/>
              <a:gd name="connsiteX3" fmla="*/ 264032 w 713807"/>
              <a:gd name="connsiteY3" fmla="*/ 270207 h 270341"/>
              <a:gd name="connsiteX4" fmla="*/ 104 w 713807"/>
              <a:gd name="connsiteY4" fmla="*/ 74115 h 270341"/>
              <a:gd name="connsiteX0" fmla="*/ 104 w 713807"/>
              <a:gd name="connsiteY0" fmla="*/ 74115 h 273327"/>
              <a:gd name="connsiteX1" fmla="*/ 235983 w 713807"/>
              <a:gd name="connsiteY1" fmla="*/ 23259 h 273327"/>
              <a:gd name="connsiteX2" fmla="*/ 713807 w 713807"/>
              <a:gd name="connsiteY2" fmla="*/ 54327 h 273327"/>
              <a:gd name="connsiteX3" fmla="*/ 264032 w 713807"/>
              <a:gd name="connsiteY3" fmla="*/ 270207 h 273327"/>
              <a:gd name="connsiteX4" fmla="*/ 104 w 713807"/>
              <a:gd name="connsiteY4" fmla="*/ 74115 h 273327"/>
              <a:gd name="connsiteX0" fmla="*/ 80640 w 794343"/>
              <a:gd name="connsiteY0" fmla="*/ 104691 h 307998"/>
              <a:gd name="connsiteX1" fmla="*/ 316519 w 794343"/>
              <a:gd name="connsiteY1" fmla="*/ 53835 h 307998"/>
              <a:gd name="connsiteX2" fmla="*/ 794343 w 794343"/>
              <a:gd name="connsiteY2" fmla="*/ 84903 h 307998"/>
              <a:gd name="connsiteX3" fmla="*/ 344568 w 794343"/>
              <a:gd name="connsiteY3" fmla="*/ 300783 h 307998"/>
              <a:gd name="connsiteX4" fmla="*/ 80640 w 794343"/>
              <a:gd name="connsiteY4" fmla="*/ 104691 h 307998"/>
              <a:gd name="connsiteX0" fmla="*/ 80991 w 794694"/>
              <a:gd name="connsiteY0" fmla="*/ 113182 h 318176"/>
              <a:gd name="connsiteX1" fmla="*/ 316870 w 794694"/>
              <a:gd name="connsiteY1" fmla="*/ 62326 h 318176"/>
              <a:gd name="connsiteX2" fmla="*/ 794694 w 794694"/>
              <a:gd name="connsiteY2" fmla="*/ 93394 h 318176"/>
              <a:gd name="connsiteX3" fmla="*/ 344919 w 794694"/>
              <a:gd name="connsiteY3" fmla="*/ 309274 h 318176"/>
              <a:gd name="connsiteX4" fmla="*/ 80991 w 794694"/>
              <a:gd name="connsiteY4" fmla="*/ 113182 h 3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694" h="318176">
                <a:moveTo>
                  <a:pt x="80991" y="113182"/>
                </a:moveTo>
                <a:cubicBezTo>
                  <a:pt x="309412" y="-75199"/>
                  <a:pt x="231014" y="18600"/>
                  <a:pt x="316870" y="62326"/>
                </a:cubicBezTo>
                <a:cubicBezTo>
                  <a:pt x="402726" y="106052"/>
                  <a:pt x="794694" y="-32571"/>
                  <a:pt x="794694" y="93394"/>
                </a:cubicBezTo>
                <a:cubicBezTo>
                  <a:pt x="794694" y="219359"/>
                  <a:pt x="528823" y="280088"/>
                  <a:pt x="344919" y="309274"/>
                </a:cubicBezTo>
                <a:cubicBezTo>
                  <a:pt x="161015" y="338460"/>
                  <a:pt x="-147430" y="301563"/>
                  <a:pt x="80991" y="113182"/>
                </a:cubicBezTo>
                <a:close/>
              </a:path>
            </a:pathLst>
          </a:custGeom>
          <a:solidFill>
            <a:srgbClr val="4F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729" name="Retângulo 51"/>
          <p:cNvSpPr/>
          <p:nvPr/>
        </p:nvSpPr>
        <p:spPr>
          <a:xfrm>
            <a:off x="-1" y="691098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87" name="Imagem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981" y="955261"/>
            <a:ext cx="693950" cy="693950"/>
          </a:xfrm>
          <a:prstGeom prst="rect">
            <a:avLst/>
          </a:prstGeom>
        </p:spPr>
      </p:pic>
      <p:sp>
        <p:nvSpPr>
          <p:cNvPr id="1048730" name="Retângulo 53"/>
          <p:cNvSpPr/>
          <p:nvPr/>
        </p:nvSpPr>
        <p:spPr>
          <a:xfrm>
            <a:off x="11132293" y="1598462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</a:rPr>
              <a:t>#pública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Retângulo 8"/>
          <p:cNvSpPr/>
          <p:nvPr/>
        </p:nvSpPr>
        <p:spPr>
          <a:xfrm>
            <a:off x="1359773" y="5297993"/>
            <a:ext cx="2621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diversos riscos climáticos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seca, granizo, incêndio, raio, geada, ventos fortes, ventos frios, chuva excessiva, tromba d’água e variação de temperatura.</a:t>
            </a:r>
          </a:p>
        </p:txBody>
      </p:sp>
      <p:sp>
        <p:nvSpPr>
          <p:cNvPr id="1048732" name="Retângulo 11"/>
          <p:cNvSpPr/>
          <p:nvPr/>
        </p:nvSpPr>
        <p:spPr>
          <a:xfrm>
            <a:off x="5435257" y="2245020"/>
            <a:ext cx="26483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Indenização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casos de redução do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preço da cultura 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segurada, com base nos últimos 15 preços informados pela Bolsa de Valores.</a:t>
            </a:r>
          </a:p>
        </p:txBody>
      </p:sp>
      <p:sp>
        <p:nvSpPr>
          <p:cNvPr id="1048733" name="Retângulo 14"/>
          <p:cNvSpPr/>
          <p:nvPr/>
        </p:nvSpPr>
        <p:spPr>
          <a:xfrm>
            <a:off x="9356214" y="2250346"/>
            <a:ext cx="243905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meio de débito em conta corrente, correspondente a 10% do valor do prêmio e os outros 90% pode ser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financiado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Banco do Brasil junto com a operação de crédito.</a:t>
            </a:r>
            <a:endParaRPr lang="pt-BR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44"/>
          <p:cNvGrpSpPr>
            <a:grpSpLocks noChangeAspect="1"/>
          </p:cNvGrpSpPr>
          <p:nvPr/>
        </p:nvGrpSpPr>
        <p:grpSpPr bwMode="auto">
          <a:xfrm>
            <a:off x="4367153" y="2201377"/>
            <a:ext cx="1047600" cy="1041290"/>
            <a:chOff x="2272" y="1556"/>
            <a:chExt cx="1214" cy="1213"/>
          </a:xfrm>
          <a:solidFill>
            <a:srgbClr val="FFE500"/>
          </a:solidFill>
        </p:grpSpPr>
        <p:sp>
          <p:nvSpPr>
            <p:cNvPr id="1048734" name="Oval 45"/>
            <p:cNvSpPr>
              <a:spLocks noChangeArrowheads="1"/>
            </p:cNvSpPr>
            <p:nvPr/>
          </p:nvSpPr>
          <p:spPr bwMode="auto">
            <a:xfrm>
              <a:off x="2272" y="1556"/>
              <a:ext cx="1214" cy="1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35" name="Freeform 46"/>
            <p:cNvSpPr/>
            <p:nvPr/>
          </p:nvSpPr>
          <p:spPr bwMode="auto">
            <a:xfrm>
              <a:off x="2621" y="1782"/>
              <a:ext cx="865" cy="987"/>
            </a:xfrm>
            <a:custGeom>
              <a:avLst/>
              <a:gdLst>
                <a:gd name="T0" fmla="*/ 363 w 364"/>
                <a:gd name="T1" fmla="*/ 145 h 415"/>
                <a:gd name="T2" fmla="*/ 364 w 364"/>
                <a:gd name="T3" fmla="*/ 160 h 415"/>
                <a:gd name="T4" fmla="*/ 109 w 364"/>
                <a:gd name="T5" fmla="*/ 415 h 415"/>
                <a:gd name="T6" fmla="*/ 94 w 364"/>
                <a:gd name="T7" fmla="*/ 415 h 415"/>
                <a:gd name="T8" fmla="*/ 0 w 364"/>
                <a:gd name="T9" fmla="*/ 320 h 415"/>
                <a:gd name="T10" fmla="*/ 218 w 364"/>
                <a:gd name="T11" fmla="*/ 0 h 415"/>
                <a:gd name="T12" fmla="*/ 363 w 364"/>
                <a:gd name="T13" fmla="*/ 14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415">
                  <a:moveTo>
                    <a:pt x="363" y="145"/>
                  </a:moveTo>
                  <a:cubicBezTo>
                    <a:pt x="364" y="150"/>
                    <a:pt x="364" y="155"/>
                    <a:pt x="364" y="160"/>
                  </a:cubicBezTo>
                  <a:cubicBezTo>
                    <a:pt x="364" y="301"/>
                    <a:pt x="249" y="415"/>
                    <a:pt x="109" y="415"/>
                  </a:cubicBezTo>
                  <a:cubicBezTo>
                    <a:pt x="104" y="415"/>
                    <a:pt x="99" y="415"/>
                    <a:pt x="94" y="415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363" y="145"/>
                    <a:pt x="363" y="145"/>
                    <a:pt x="363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736" name="Retângulo 85"/>
          <p:cNvSpPr/>
          <p:nvPr/>
        </p:nvSpPr>
        <p:spPr>
          <a:xfrm>
            <a:off x="1347033" y="2244800"/>
            <a:ext cx="264747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prejuízos causados a lavouras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café, soja e milho, 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decorrentes de clima,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colheita.</a:t>
            </a:r>
          </a:p>
        </p:txBody>
      </p:sp>
      <p:sp>
        <p:nvSpPr>
          <p:cNvPr id="1048737" name="Retângulo 86"/>
          <p:cNvSpPr/>
          <p:nvPr/>
        </p:nvSpPr>
        <p:spPr>
          <a:xfrm>
            <a:off x="1348119" y="3829938"/>
            <a:ext cx="26319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 a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indenização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caso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tromba d’água ou granizo 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cause a morte das plantas.</a:t>
            </a:r>
          </a:p>
        </p:txBody>
      </p:sp>
      <p:grpSp>
        <p:nvGrpSpPr>
          <p:cNvPr id="59" name="Group 4"/>
          <p:cNvGrpSpPr>
            <a:grpSpLocks noChangeAspect="1"/>
          </p:cNvGrpSpPr>
          <p:nvPr/>
        </p:nvGrpSpPr>
        <p:grpSpPr bwMode="auto">
          <a:xfrm>
            <a:off x="241347" y="5387103"/>
            <a:ext cx="1047600" cy="1038463"/>
            <a:chOff x="2735" y="2018"/>
            <a:chExt cx="285" cy="284"/>
          </a:xfrm>
          <a:solidFill>
            <a:srgbClr val="FFE500"/>
          </a:solidFill>
        </p:grpSpPr>
        <p:sp>
          <p:nvSpPr>
            <p:cNvPr id="1048738" name="Oval 5"/>
            <p:cNvSpPr>
              <a:spLocks noChangeArrowheads="1"/>
            </p:cNvSpPr>
            <p:nvPr/>
          </p:nvSpPr>
          <p:spPr bwMode="auto">
            <a:xfrm>
              <a:off x="2735" y="2018"/>
              <a:ext cx="285" cy="2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39" name="Freeform 6"/>
            <p:cNvSpPr/>
            <p:nvPr/>
          </p:nvSpPr>
          <p:spPr bwMode="auto">
            <a:xfrm>
              <a:off x="2791" y="2098"/>
              <a:ext cx="224" cy="204"/>
            </a:xfrm>
            <a:custGeom>
              <a:avLst/>
              <a:gdLst>
                <a:gd name="T0" fmla="*/ 92 w 92"/>
                <a:gd name="T1" fmla="*/ 43 h 84"/>
                <a:gd name="T2" fmla="*/ 56 w 92"/>
                <a:gd name="T3" fmla="*/ 7 h 84"/>
                <a:gd name="T4" fmla="*/ 55 w 92"/>
                <a:gd name="T5" fmla="*/ 6 h 84"/>
                <a:gd name="T6" fmla="*/ 52 w 92"/>
                <a:gd name="T7" fmla="*/ 3 h 84"/>
                <a:gd name="T8" fmla="*/ 50 w 92"/>
                <a:gd name="T9" fmla="*/ 2 h 84"/>
                <a:gd name="T10" fmla="*/ 50 w 92"/>
                <a:gd name="T11" fmla="*/ 2 h 84"/>
                <a:gd name="T12" fmla="*/ 50 w 92"/>
                <a:gd name="T13" fmla="*/ 2 h 84"/>
                <a:gd name="T14" fmla="*/ 50 w 92"/>
                <a:gd name="T15" fmla="*/ 2 h 84"/>
                <a:gd name="T16" fmla="*/ 50 w 92"/>
                <a:gd name="T17" fmla="*/ 2 h 84"/>
                <a:gd name="T18" fmla="*/ 50 w 92"/>
                <a:gd name="T19" fmla="*/ 2 h 84"/>
                <a:gd name="T20" fmla="*/ 50 w 92"/>
                <a:gd name="T21" fmla="*/ 2 h 84"/>
                <a:gd name="T22" fmla="*/ 48 w 92"/>
                <a:gd name="T23" fmla="*/ 4 h 84"/>
                <a:gd name="T24" fmla="*/ 48 w 92"/>
                <a:gd name="T25" fmla="*/ 5 h 84"/>
                <a:gd name="T26" fmla="*/ 46 w 92"/>
                <a:gd name="T27" fmla="*/ 5 h 84"/>
                <a:gd name="T28" fmla="*/ 43 w 92"/>
                <a:gd name="T29" fmla="*/ 8 h 84"/>
                <a:gd name="T30" fmla="*/ 38 w 92"/>
                <a:gd name="T31" fmla="*/ 3 h 84"/>
                <a:gd name="T32" fmla="*/ 38 w 92"/>
                <a:gd name="T33" fmla="*/ 3 h 84"/>
                <a:gd name="T34" fmla="*/ 38 w 92"/>
                <a:gd name="T35" fmla="*/ 2 h 84"/>
                <a:gd name="T36" fmla="*/ 36 w 92"/>
                <a:gd name="T37" fmla="*/ 0 h 84"/>
                <a:gd name="T38" fmla="*/ 36 w 92"/>
                <a:gd name="T39" fmla="*/ 0 h 84"/>
                <a:gd name="T40" fmla="*/ 34 w 92"/>
                <a:gd name="T41" fmla="*/ 1 h 84"/>
                <a:gd name="T42" fmla="*/ 30 w 92"/>
                <a:gd name="T43" fmla="*/ 0 h 84"/>
                <a:gd name="T44" fmla="*/ 29 w 92"/>
                <a:gd name="T45" fmla="*/ 0 h 84"/>
                <a:gd name="T46" fmla="*/ 29 w 92"/>
                <a:gd name="T47" fmla="*/ 0 h 84"/>
                <a:gd name="T48" fmla="*/ 29 w 92"/>
                <a:gd name="T49" fmla="*/ 0 h 84"/>
                <a:gd name="T50" fmla="*/ 29 w 92"/>
                <a:gd name="T51" fmla="*/ 0 h 84"/>
                <a:gd name="T52" fmla="*/ 22 w 92"/>
                <a:gd name="T53" fmla="*/ 1 h 84"/>
                <a:gd name="T54" fmla="*/ 22 w 92"/>
                <a:gd name="T55" fmla="*/ 2 h 84"/>
                <a:gd name="T56" fmla="*/ 22 w 92"/>
                <a:gd name="T57" fmla="*/ 2 h 84"/>
                <a:gd name="T58" fmla="*/ 20 w 92"/>
                <a:gd name="T59" fmla="*/ 0 h 84"/>
                <a:gd name="T60" fmla="*/ 17 w 92"/>
                <a:gd name="T61" fmla="*/ 0 h 84"/>
                <a:gd name="T62" fmla="*/ 17 w 92"/>
                <a:gd name="T63" fmla="*/ 0 h 84"/>
                <a:gd name="T64" fmla="*/ 10 w 92"/>
                <a:gd name="T65" fmla="*/ 3 h 84"/>
                <a:gd name="T66" fmla="*/ 10 w 92"/>
                <a:gd name="T67" fmla="*/ 3 h 84"/>
                <a:gd name="T68" fmla="*/ 7 w 92"/>
                <a:gd name="T69" fmla="*/ 15 h 84"/>
                <a:gd name="T70" fmla="*/ 12 w 92"/>
                <a:gd name="T71" fmla="*/ 20 h 84"/>
                <a:gd name="T72" fmla="*/ 7 w 92"/>
                <a:gd name="T73" fmla="*/ 22 h 84"/>
                <a:gd name="T74" fmla="*/ 5 w 92"/>
                <a:gd name="T75" fmla="*/ 23 h 84"/>
                <a:gd name="T76" fmla="*/ 5 w 92"/>
                <a:gd name="T77" fmla="*/ 23 h 84"/>
                <a:gd name="T78" fmla="*/ 5 w 92"/>
                <a:gd name="T79" fmla="*/ 23 h 84"/>
                <a:gd name="T80" fmla="*/ 3 w 92"/>
                <a:gd name="T81" fmla="*/ 24 h 84"/>
                <a:gd name="T82" fmla="*/ 0 w 92"/>
                <a:gd name="T83" fmla="*/ 33 h 84"/>
                <a:gd name="T84" fmla="*/ 0 w 92"/>
                <a:gd name="T85" fmla="*/ 36 h 84"/>
                <a:gd name="T86" fmla="*/ 7 w 92"/>
                <a:gd name="T87" fmla="*/ 42 h 84"/>
                <a:gd name="T88" fmla="*/ 6 w 92"/>
                <a:gd name="T89" fmla="*/ 47 h 84"/>
                <a:gd name="T90" fmla="*/ 6 w 92"/>
                <a:gd name="T91" fmla="*/ 51 h 84"/>
                <a:gd name="T92" fmla="*/ 39 w 92"/>
                <a:gd name="T93" fmla="*/ 84 h 84"/>
                <a:gd name="T94" fmla="*/ 92 w 92"/>
                <a:gd name="T9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84">
                  <a:moveTo>
                    <a:pt x="92" y="43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8" y="2"/>
                    <a:pt x="48" y="3"/>
                    <a:pt x="48" y="4"/>
                  </a:cubicBezTo>
                  <a:cubicBezTo>
                    <a:pt x="48" y="4"/>
                    <a:pt x="48" y="5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1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4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6" y="12"/>
                    <a:pt x="7" y="15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9" y="22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3" y="23"/>
                    <a:pt x="3" y="24"/>
                  </a:cubicBezTo>
                  <a:cubicBezTo>
                    <a:pt x="1" y="26"/>
                    <a:pt x="0" y="29"/>
                    <a:pt x="0" y="33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4"/>
                    <a:pt x="6" y="45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64" y="83"/>
                    <a:pt x="85" y="66"/>
                    <a:pt x="92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740" name="Retângulo 122"/>
          <p:cNvSpPr/>
          <p:nvPr/>
        </p:nvSpPr>
        <p:spPr>
          <a:xfrm>
            <a:off x="5471110" y="5458030"/>
            <a:ext cx="273363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vigência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até o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 da colheita 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 que ocorrer primeiro).</a:t>
            </a:r>
          </a:p>
        </p:txBody>
      </p:sp>
      <p:sp>
        <p:nvSpPr>
          <p:cNvPr id="1048741" name="Oval 47"/>
          <p:cNvSpPr>
            <a:spLocks noChangeArrowheads="1"/>
          </p:cNvSpPr>
          <p:nvPr/>
        </p:nvSpPr>
        <p:spPr bwMode="auto">
          <a:xfrm>
            <a:off x="4361432" y="5428049"/>
            <a:ext cx="1047600" cy="997200"/>
          </a:xfrm>
          <a:prstGeom prst="ellipse">
            <a:avLst/>
          </a:prstGeom>
          <a:solidFill>
            <a:srgbClr val="F1C3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117"/>
          <p:cNvGrpSpPr>
            <a:grpSpLocks noChangeAspect="1"/>
          </p:cNvGrpSpPr>
          <p:nvPr/>
        </p:nvGrpSpPr>
        <p:grpSpPr bwMode="auto">
          <a:xfrm>
            <a:off x="8285115" y="2206155"/>
            <a:ext cx="1047058" cy="997200"/>
            <a:chOff x="2902" y="3545"/>
            <a:chExt cx="504" cy="480"/>
          </a:xfrm>
        </p:grpSpPr>
        <p:sp>
          <p:nvSpPr>
            <p:cNvPr id="1048742" name="Oval 118"/>
            <p:cNvSpPr>
              <a:spLocks noChangeArrowheads="1"/>
            </p:cNvSpPr>
            <p:nvPr/>
          </p:nvSpPr>
          <p:spPr bwMode="auto">
            <a:xfrm>
              <a:off x="2902" y="3545"/>
              <a:ext cx="504" cy="4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43" name="Freeform 119"/>
            <p:cNvSpPr/>
            <p:nvPr/>
          </p:nvSpPr>
          <p:spPr bwMode="auto">
            <a:xfrm>
              <a:off x="2995" y="3663"/>
              <a:ext cx="411" cy="356"/>
            </a:xfrm>
            <a:custGeom>
              <a:avLst/>
              <a:gdLst>
                <a:gd name="T0" fmla="*/ 94 w 94"/>
                <a:gd name="T1" fmla="*/ 33 h 89"/>
                <a:gd name="T2" fmla="*/ 69 w 94"/>
                <a:gd name="T3" fmla="*/ 8 h 89"/>
                <a:gd name="T4" fmla="*/ 64 w 94"/>
                <a:gd name="T5" fmla="*/ 6 h 89"/>
                <a:gd name="T6" fmla="*/ 62 w 94"/>
                <a:gd name="T7" fmla="*/ 6 h 89"/>
                <a:gd name="T8" fmla="*/ 58 w 94"/>
                <a:gd name="T9" fmla="*/ 2 h 89"/>
                <a:gd name="T10" fmla="*/ 55 w 94"/>
                <a:gd name="T11" fmla="*/ 0 h 89"/>
                <a:gd name="T12" fmla="*/ 51 w 94"/>
                <a:gd name="T13" fmla="*/ 4 h 89"/>
                <a:gd name="T14" fmla="*/ 51 w 94"/>
                <a:gd name="T15" fmla="*/ 6 h 89"/>
                <a:gd name="T16" fmla="*/ 23 w 94"/>
                <a:gd name="T17" fmla="*/ 6 h 89"/>
                <a:gd name="T18" fmla="*/ 19 w 94"/>
                <a:gd name="T19" fmla="*/ 2 h 89"/>
                <a:gd name="T20" fmla="*/ 16 w 94"/>
                <a:gd name="T21" fmla="*/ 0 h 89"/>
                <a:gd name="T22" fmla="*/ 13 w 94"/>
                <a:gd name="T23" fmla="*/ 4 h 89"/>
                <a:gd name="T24" fmla="*/ 13 w 94"/>
                <a:gd name="T25" fmla="*/ 6 h 89"/>
                <a:gd name="T26" fmla="*/ 7 w 94"/>
                <a:gd name="T27" fmla="*/ 6 h 89"/>
                <a:gd name="T28" fmla="*/ 0 w 94"/>
                <a:gd name="T29" fmla="*/ 13 h 89"/>
                <a:gd name="T30" fmla="*/ 0 w 94"/>
                <a:gd name="T31" fmla="*/ 52 h 89"/>
                <a:gd name="T32" fmla="*/ 3 w 94"/>
                <a:gd name="T33" fmla="*/ 57 h 89"/>
                <a:gd name="T34" fmla="*/ 34 w 94"/>
                <a:gd name="T35" fmla="*/ 88 h 89"/>
                <a:gd name="T36" fmla="*/ 36 w 94"/>
                <a:gd name="T37" fmla="*/ 89 h 89"/>
                <a:gd name="T38" fmla="*/ 94 w 94"/>
                <a:gd name="T39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89">
                  <a:moveTo>
                    <a:pt x="94" y="33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8" y="7"/>
                    <a:pt x="66" y="6"/>
                    <a:pt x="64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53" y="0"/>
                    <a:pt x="51" y="2"/>
                    <a:pt x="51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0"/>
                    <a:pt x="13" y="2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6"/>
                    <a:pt x="0" y="9"/>
                    <a:pt x="0" y="1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7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9"/>
                    <a:pt x="35" y="89"/>
                    <a:pt x="36" y="89"/>
                  </a:cubicBezTo>
                  <a:cubicBezTo>
                    <a:pt x="67" y="89"/>
                    <a:pt x="92" y="64"/>
                    <a:pt x="94" y="33"/>
                  </a:cubicBezTo>
                  <a:close/>
                </a:path>
              </a:pathLst>
            </a:custGeom>
            <a:solidFill>
              <a:srgbClr val="51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44" name="Freeform 120"/>
            <p:cNvSpPr>
              <a:spLocks noEditPoints="1"/>
            </p:cNvSpPr>
            <p:nvPr/>
          </p:nvSpPr>
          <p:spPr bwMode="auto">
            <a:xfrm>
              <a:off x="2995" y="3663"/>
              <a:ext cx="289" cy="240"/>
            </a:xfrm>
            <a:custGeom>
              <a:avLst/>
              <a:gdLst>
                <a:gd name="T0" fmla="*/ 64 w 71"/>
                <a:gd name="T1" fmla="*/ 6 h 59"/>
                <a:gd name="T2" fmla="*/ 59 w 71"/>
                <a:gd name="T3" fmla="*/ 6 h 59"/>
                <a:gd name="T4" fmla="*/ 59 w 71"/>
                <a:gd name="T5" fmla="*/ 4 h 59"/>
                <a:gd name="T6" fmla="*/ 55 w 71"/>
                <a:gd name="T7" fmla="*/ 0 h 59"/>
                <a:gd name="T8" fmla="*/ 51 w 71"/>
                <a:gd name="T9" fmla="*/ 4 h 59"/>
                <a:gd name="T10" fmla="*/ 51 w 71"/>
                <a:gd name="T11" fmla="*/ 6 h 59"/>
                <a:gd name="T12" fmla="*/ 20 w 71"/>
                <a:gd name="T13" fmla="*/ 6 h 59"/>
                <a:gd name="T14" fmla="*/ 20 w 71"/>
                <a:gd name="T15" fmla="*/ 4 h 59"/>
                <a:gd name="T16" fmla="*/ 16 w 71"/>
                <a:gd name="T17" fmla="*/ 0 h 59"/>
                <a:gd name="T18" fmla="*/ 13 w 71"/>
                <a:gd name="T19" fmla="*/ 4 h 59"/>
                <a:gd name="T20" fmla="*/ 13 w 71"/>
                <a:gd name="T21" fmla="*/ 6 h 59"/>
                <a:gd name="T22" fmla="*/ 7 w 71"/>
                <a:gd name="T23" fmla="*/ 6 h 59"/>
                <a:gd name="T24" fmla="*/ 0 w 71"/>
                <a:gd name="T25" fmla="*/ 13 h 59"/>
                <a:gd name="T26" fmla="*/ 0 w 71"/>
                <a:gd name="T27" fmla="*/ 52 h 59"/>
                <a:gd name="T28" fmla="*/ 7 w 71"/>
                <a:gd name="T29" fmla="*/ 59 h 59"/>
                <a:gd name="T30" fmla="*/ 64 w 71"/>
                <a:gd name="T31" fmla="*/ 59 h 59"/>
                <a:gd name="T32" fmla="*/ 71 w 71"/>
                <a:gd name="T33" fmla="*/ 52 h 59"/>
                <a:gd name="T34" fmla="*/ 71 w 71"/>
                <a:gd name="T35" fmla="*/ 13 h 59"/>
                <a:gd name="T36" fmla="*/ 64 w 71"/>
                <a:gd name="T37" fmla="*/ 6 h 59"/>
                <a:gd name="T38" fmla="*/ 16 w 71"/>
                <a:gd name="T39" fmla="*/ 16 h 59"/>
                <a:gd name="T40" fmla="*/ 20 w 71"/>
                <a:gd name="T41" fmla="*/ 12 h 59"/>
                <a:gd name="T42" fmla="*/ 20 w 71"/>
                <a:gd name="T43" fmla="*/ 10 h 59"/>
                <a:gd name="T44" fmla="*/ 51 w 71"/>
                <a:gd name="T45" fmla="*/ 10 h 59"/>
                <a:gd name="T46" fmla="*/ 51 w 71"/>
                <a:gd name="T47" fmla="*/ 12 h 59"/>
                <a:gd name="T48" fmla="*/ 55 w 71"/>
                <a:gd name="T49" fmla="*/ 16 h 59"/>
                <a:gd name="T50" fmla="*/ 59 w 71"/>
                <a:gd name="T51" fmla="*/ 12 h 59"/>
                <a:gd name="T52" fmla="*/ 59 w 71"/>
                <a:gd name="T53" fmla="*/ 10 h 59"/>
                <a:gd name="T54" fmla="*/ 64 w 71"/>
                <a:gd name="T55" fmla="*/ 10 h 59"/>
                <a:gd name="T56" fmla="*/ 67 w 71"/>
                <a:gd name="T57" fmla="*/ 13 h 59"/>
                <a:gd name="T58" fmla="*/ 67 w 71"/>
                <a:gd name="T59" fmla="*/ 18 h 59"/>
                <a:gd name="T60" fmla="*/ 4 w 71"/>
                <a:gd name="T61" fmla="*/ 18 h 59"/>
                <a:gd name="T62" fmla="*/ 4 w 71"/>
                <a:gd name="T63" fmla="*/ 13 h 59"/>
                <a:gd name="T64" fmla="*/ 7 w 71"/>
                <a:gd name="T65" fmla="*/ 10 h 59"/>
                <a:gd name="T66" fmla="*/ 13 w 71"/>
                <a:gd name="T67" fmla="*/ 10 h 59"/>
                <a:gd name="T68" fmla="*/ 13 w 71"/>
                <a:gd name="T69" fmla="*/ 12 h 59"/>
                <a:gd name="T70" fmla="*/ 16 w 71"/>
                <a:gd name="T71" fmla="*/ 16 h 59"/>
                <a:gd name="T72" fmla="*/ 4 w 71"/>
                <a:gd name="T73" fmla="*/ 21 h 59"/>
                <a:gd name="T74" fmla="*/ 67 w 71"/>
                <a:gd name="T75" fmla="*/ 21 h 59"/>
                <a:gd name="T76" fmla="*/ 67 w 71"/>
                <a:gd name="T77" fmla="*/ 52 h 59"/>
                <a:gd name="T78" fmla="*/ 64 w 71"/>
                <a:gd name="T79" fmla="*/ 55 h 59"/>
                <a:gd name="T80" fmla="*/ 7 w 71"/>
                <a:gd name="T81" fmla="*/ 55 h 59"/>
                <a:gd name="T82" fmla="*/ 4 w 71"/>
                <a:gd name="T83" fmla="*/ 52 h 59"/>
                <a:gd name="T84" fmla="*/ 4 w 71"/>
                <a:gd name="T8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59">
                  <a:moveTo>
                    <a:pt x="64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9" y="0"/>
                    <a:pt x="16" y="0"/>
                  </a:cubicBezTo>
                  <a:cubicBezTo>
                    <a:pt x="14" y="0"/>
                    <a:pt x="13" y="2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6"/>
                    <a:pt x="0" y="9"/>
                    <a:pt x="0" y="1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8" y="59"/>
                    <a:pt x="71" y="56"/>
                    <a:pt x="71" y="5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9"/>
                    <a:pt x="68" y="6"/>
                    <a:pt x="64" y="6"/>
                  </a:cubicBezTo>
                  <a:close/>
                  <a:moveTo>
                    <a:pt x="16" y="16"/>
                  </a:moveTo>
                  <a:cubicBezTo>
                    <a:pt x="19" y="16"/>
                    <a:pt x="20" y="14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4"/>
                    <a:pt x="53" y="16"/>
                    <a:pt x="55" y="16"/>
                  </a:cubicBezTo>
                  <a:cubicBezTo>
                    <a:pt x="57" y="16"/>
                    <a:pt x="59" y="14"/>
                    <a:pt x="59" y="12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1"/>
                    <a:pt x="5" y="10"/>
                    <a:pt x="7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4" y="16"/>
                    <a:pt x="16" y="16"/>
                  </a:cubicBezTo>
                  <a:close/>
                  <a:moveTo>
                    <a:pt x="4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4"/>
                    <a:pt x="66" y="55"/>
                    <a:pt x="64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5" y="55"/>
                    <a:pt x="4" y="54"/>
                    <a:pt x="4" y="52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45" name="Freeform 121"/>
            <p:cNvSpPr/>
            <p:nvPr/>
          </p:nvSpPr>
          <p:spPr bwMode="auto">
            <a:xfrm>
              <a:off x="3068" y="3761"/>
              <a:ext cx="69" cy="109"/>
            </a:xfrm>
            <a:custGeom>
              <a:avLst/>
              <a:gdLst>
                <a:gd name="T0" fmla="*/ 17 w 17"/>
                <a:gd name="T1" fmla="*/ 8 h 27"/>
                <a:gd name="T2" fmla="*/ 8 w 17"/>
                <a:gd name="T3" fmla="*/ 0 h 27"/>
                <a:gd name="T4" fmla="*/ 1 w 17"/>
                <a:gd name="T5" fmla="*/ 3 h 27"/>
                <a:gd name="T6" fmla="*/ 0 w 17"/>
                <a:gd name="T7" fmla="*/ 4 h 27"/>
                <a:gd name="T8" fmla="*/ 2 w 17"/>
                <a:gd name="T9" fmla="*/ 8 h 27"/>
                <a:gd name="T10" fmla="*/ 4 w 17"/>
                <a:gd name="T11" fmla="*/ 7 h 27"/>
                <a:gd name="T12" fmla="*/ 8 w 17"/>
                <a:gd name="T13" fmla="*/ 5 h 27"/>
                <a:gd name="T14" fmla="*/ 11 w 17"/>
                <a:gd name="T15" fmla="*/ 9 h 27"/>
                <a:gd name="T16" fmla="*/ 3 w 17"/>
                <a:gd name="T17" fmla="*/ 21 h 27"/>
                <a:gd name="T18" fmla="*/ 0 w 17"/>
                <a:gd name="T19" fmla="*/ 23 h 27"/>
                <a:gd name="T20" fmla="*/ 0 w 17"/>
                <a:gd name="T21" fmla="*/ 27 h 27"/>
                <a:gd name="T22" fmla="*/ 17 w 17"/>
                <a:gd name="T23" fmla="*/ 27 h 27"/>
                <a:gd name="T24" fmla="*/ 17 w 17"/>
                <a:gd name="T25" fmla="*/ 22 h 27"/>
                <a:gd name="T26" fmla="*/ 8 w 17"/>
                <a:gd name="T27" fmla="*/ 22 h 27"/>
                <a:gd name="T28" fmla="*/ 17 w 17"/>
                <a:gd name="T2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7">
                  <a:moveTo>
                    <a:pt x="17" y="8"/>
                  </a:moveTo>
                  <a:cubicBezTo>
                    <a:pt x="17" y="4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9" y="5"/>
                    <a:pt x="11" y="5"/>
                    <a:pt x="11" y="9"/>
                  </a:cubicBezTo>
                  <a:cubicBezTo>
                    <a:pt x="11" y="12"/>
                    <a:pt x="9" y="15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3" y="17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1DD7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46" name="Freeform 122"/>
            <p:cNvSpPr/>
            <p:nvPr/>
          </p:nvSpPr>
          <p:spPr bwMode="auto">
            <a:xfrm>
              <a:off x="3141" y="3761"/>
              <a:ext cx="69" cy="109"/>
            </a:xfrm>
            <a:custGeom>
              <a:avLst/>
              <a:gdLst>
                <a:gd name="T0" fmla="*/ 13 w 17"/>
                <a:gd name="T1" fmla="*/ 13 h 27"/>
                <a:gd name="T2" fmla="*/ 16 w 17"/>
                <a:gd name="T3" fmla="*/ 7 h 27"/>
                <a:gd name="T4" fmla="*/ 8 w 17"/>
                <a:gd name="T5" fmla="*/ 0 h 27"/>
                <a:gd name="T6" fmla="*/ 2 w 17"/>
                <a:gd name="T7" fmla="*/ 2 h 27"/>
                <a:gd name="T8" fmla="*/ 1 w 17"/>
                <a:gd name="T9" fmla="*/ 3 h 27"/>
                <a:gd name="T10" fmla="*/ 3 w 17"/>
                <a:gd name="T11" fmla="*/ 7 h 27"/>
                <a:gd name="T12" fmla="*/ 4 w 17"/>
                <a:gd name="T13" fmla="*/ 6 h 27"/>
                <a:gd name="T14" fmla="*/ 8 w 17"/>
                <a:gd name="T15" fmla="*/ 5 h 27"/>
                <a:gd name="T16" fmla="*/ 11 w 17"/>
                <a:gd name="T17" fmla="*/ 8 h 27"/>
                <a:gd name="T18" fmla="*/ 7 w 17"/>
                <a:gd name="T19" fmla="*/ 11 h 27"/>
                <a:gd name="T20" fmla="*/ 4 w 17"/>
                <a:gd name="T21" fmla="*/ 11 h 27"/>
                <a:gd name="T22" fmla="*/ 4 w 17"/>
                <a:gd name="T23" fmla="*/ 15 h 27"/>
                <a:gd name="T24" fmla="*/ 7 w 17"/>
                <a:gd name="T25" fmla="*/ 15 h 27"/>
                <a:gd name="T26" fmla="*/ 12 w 17"/>
                <a:gd name="T27" fmla="*/ 19 h 27"/>
                <a:gd name="T28" fmla="*/ 11 w 17"/>
                <a:gd name="T29" fmla="*/ 21 h 27"/>
                <a:gd name="T30" fmla="*/ 7 w 17"/>
                <a:gd name="T31" fmla="*/ 23 h 27"/>
                <a:gd name="T32" fmla="*/ 3 w 17"/>
                <a:gd name="T33" fmla="*/ 21 h 27"/>
                <a:gd name="T34" fmla="*/ 2 w 17"/>
                <a:gd name="T35" fmla="*/ 21 h 27"/>
                <a:gd name="T36" fmla="*/ 0 w 17"/>
                <a:gd name="T37" fmla="*/ 25 h 27"/>
                <a:gd name="T38" fmla="*/ 1 w 17"/>
                <a:gd name="T39" fmla="*/ 26 h 27"/>
                <a:gd name="T40" fmla="*/ 8 w 17"/>
                <a:gd name="T41" fmla="*/ 27 h 27"/>
                <a:gd name="T42" fmla="*/ 17 w 17"/>
                <a:gd name="T43" fmla="*/ 19 h 27"/>
                <a:gd name="T44" fmla="*/ 13 w 17"/>
                <a:gd name="T4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7">
                  <a:moveTo>
                    <a:pt x="13" y="13"/>
                  </a:moveTo>
                  <a:cubicBezTo>
                    <a:pt x="15" y="11"/>
                    <a:pt x="16" y="9"/>
                    <a:pt x="16" y="7"/>
                  </a:cubicBezTo>
                  <a:cubicBezTo>
                    <a:pt x="16" y="4"/>
                    <a:pt x="14" y="0"/>
                    <a:pt x="8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10" y="5"/>
                    <a:pt x="11" y="6"/>
                    <a:pt x="11" y="8"/>
                  </a:cubicBezTo>
                  <a:cubicBezTo>
                    <a:pt x="11" y="10"/>
                    <a:pt x="8" y="11"/>
                    <a:pt x="7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2" y="15"/>
                    <a:pt x="12" y="19"/>
                  </a:cubicBezTo>
                  <a:cubicBezTo>
                    <a:pt x="12" y="19"/>
                    <a:pt x="12" y="21"/>
                    <a:pt x="11" y="21"/>
                  </a:cubicBezTo>
                  <a:cubicBezTo>
                    <a:pt x="10" y="22"/>
                    <a:pt x="9" y="23"/>
                    <a:pt x="7" y="23"/>
                  </a:cubicBezTo>
                  <a:cubicBezTo>
                    <a:pt x="6" y="23"/>
                    <a:pt x="4" y="22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5" y="27"/>
                    <a:pt x="8" y="27"/>
                  </a:cubicBezTo>
                  <a:cubicBezTo>
                    <a:pt x="14" y="27"/>
                    <a:pt x="17" y="23"/>
                    <a:pt x="17" y="19"/>
                  </a:cubicBezTo>
                  <a:cubicBezTo>
                    <a:pt x="17" y="16"/>
                    <a:pt x="16" y="14"/>
                    <a:pt x="13" y="13"/>
                  </a:cubicBezTo>
                  <a:close/>
                </a:path>
              </a:pathLst>
            </a:custGeom>
            <a:solidFill>
              <a:srgbClr val="1DD7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110"/>
          <p:cNvGrpSpPr>
            <a:grpSpLocks noChangeAspect="1"/>
          </p:cNvGrpSpPr>
          <p:nvPr/>
        </p:nvGrpSpPr>
        <p:grpSpPr bwMode="auto">
          <a:xfrm>
            <a:off x="245415" y="3828775"/>
            <a:ext cx="1043532" cy="1029303"/>
            <a:chOff x="3518" y="683"/>
            <a:chExt cx="827" cy="820"/>
          </a:xfrm>
        </p:grpSpPr>
        <p:sp>
          <p:nvSpPr>
            <p:cNvPr id="1048747" name="Oval 111"/>
            <p:cNvSpPr>
              <a:spLocks noChangeArrowheads="1"/>
            </p:cNvSpPr>
            <p:nvPr/>
          </p:nvSpPr>
          <p:spPr bwMode="auto">
            <a:xfrm>
              <a:off x="3518" y="683"/>
              <a:ext cx="827" cy="820"/>
            </a:xfrm>
            <a:prstGeom prst="ellipse">
              <a:avLst/>
            </a:prstGeom>
            <a:solidFill>
              <a:srgbClr val="9BCA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48" name="Freeform 112"/>
            <p:cNvSpPr/>
            <p:nvPr/>
          </p:nvSpPr>
          <p:spPr bwMode="auto">
            <a:xfrm>
              <a:off x="3790" y="818"/>
              <a:ext cx="536" cy="678"/>
            </a:xfrm>
            <a:custGeom>
              <a:avLst/>
              <a:gdLst>
                <a:gd name="T0" fmla="*/ 256 w 256"/>
                <a:gd name="T1" fmla="*/ 173 h 276"/>
                <a:gd name="T2" fmla="*/ 91 w 256"/>
                <a:gd name="T3" fmla="*/ 8 h 276"/>
                <a:gd name="T4" fmla="*/ 74 w 256"/>
                <a:gd name="T5" fmla="*/ 0 h 276"/>
                <a:gd name="T6" fmla="*/ 50 w 256"/>
                <a:gd name="T7" fmla="*/ 20 h 276"/>
                <a:gd name="T8" fmla="*/ 59 w 256"/>
                <a:gd name="T9" fmla="*/ 38 h 276"/>
                <a:gd name="T10" fmla="*/ 65 w 256"/>
                <a:gd name="T11" fmla="*/ 67 h 276"/>
                <a:gd name="T12" fmla="*/ 56 w 256"/>
                <a:gd name="T13" fmla="*/ 58 h 276"/>
                <a:gd name="T14" fmla="*/ 24 w 256"/>
                <a:gd name="T15" fmla="*/ 79 h 276"/>
                <a:gd name="T16" fmla="*/ 0 w 256"/>
                <a:gd name="T17" fmla="*/ 132 h 276"/>
                <a:gd name="T18" fmla="*/ 24 w 256"/>
                <a:gd name="T19" fmla="*/ 185 h 276"/>
                <a:gd name="T20" fmla="*/ 115 w 256"/>
                <a:gd name="T21" fmla="*/ 276 h 276"/>
                <a:gd name="T22" fmla="*/ 256 w 256"/>
                <a:gd name="T23" fmla="*/ 173 h 276"/>
                <a:gd name="connsiteX0" fmla="*/ 10000 w 10000"/>
                <a:gd name="connsiteY0" fmla="*/ 6226 h 9958"/>
                <a:gd name="connsiteX1" fmla="*/ 3555 w 10000"/>
                <a:gd name="connsiteY1" fmla="*/ 248 h 9958"/>
                <a:gd name="connsiteX2" fmla="*/ 3748 w 10000"/>
                <a:gd name="connsiteY2" fmla="*/ 1052 h 9958"/>
                <a:gd name="connsiteX3" fmla="*/ 1953 w 10000"/>
                <a:gd name="connsiteY3" fmla="*/ 683 h 9958"/>
                <a:gd name="connsiteX4" fmla="*/ 2305 w 10000"/>
                <a:gd name="connsiteY4" fmla="*/ 1335 h 9958"/>
                <a:gd name="connsiteX5" fmla="*/ 2539 w 10000"/>
                <a:gd name="connsiteY5" fmla="*/ 2386 h 9958"/>
                <a:gd name="connsiteX6" fmla="*/ 2188 w 10000"/>
                <a:gd name="connsiteY6" fmla="*/ 2059 h 9958"/>
                <a:gd name="connsiteX7" fmla="*/ 938 w 10000"/>
                <a:gd name="connsiteY7" fmla="*/ 2820 h 9958"/>
                <a:gd name="connsiteX8" fmla="*/ 0 w 10000"/>
                <a:gd name="connsiteY8" fmla="*/ 4741 h 9958"/>
                <a:gd name="connsiteX9" fmla="*/ 938 w 10000"/>
                <a:gd name="connsiteY9" fmla="*/ 6661 h 9958"/>
                <a:gd name="connsiteX10" fmla="*/ 4492 w 10000"/>
                <a:gd name="connsiteY10" fmla="*/ 9958 h 9958"/>
                <a:gd name="connsiteX11" fmla="*/ 10000 w 10000"/>
                <a:gd name="connsiteY11" fmla="*/ 6226 h 9958"/>
                <a:gd name="connsiteX0" fmla="*/ 10000 w 10000"/>
                <a:gd name="connsiteY0" fmla="*/ 6273 h 10021"/>
                <a:gd name="connsiteX1" fmla="*/ 3555 w 10000"/>
                <a:gd name="connsiteY1" fmla="*/ 270 h 10021"/>
                <a:gd name="connsiteX2" fmla="*/ 3748 w 10000"/>
                <a:gd name="connsiteY2" fmla="*/ 1077 h 10021"/>
                <a:gd name="connsiteX3" fmla="*/ 2715 w 10000"/>
                <a:gd name="connsiteY3" fmla="*/ 1480 h 10021"/>
                <a:gd name="connsiteX4" fmla="*/ 2305 w 10000"/>
                <a:gd name="connsiteY4" fmla="*/ 1362 h 10021"/>
                <a:gd name="connsiteX5" fmla="*/ 2539 w 10000"/>
                <a:gd name="connsiteY5" fmla="*/ 2417 h 10021"/>
                <a:gd name="connsiteX6" fmla="*/ 2188 w 10000"/>
                <a:gd name="connsiteY6" fmla="*/ 2089 h 10021"/>
                <a:gd name="connsiteX7" fmla="*/ 938 w 10000"/>
                <a:gd name="connsiteY7" fmla="*/ 2853 h 10021"/>
                <a:gd name="connsiteX8" fmla="*/ 0 w 10000"/>
                <a:gd name="connsiteY8" fmla="*/ 4782 h 10021"/>
                <a:gd name="connsiteX9" fmla="*/ 938 w 10000"/>
                <a:gd name="connsiteY9" fmla="*/ 6710 h 10021"/>
                <a:gd name="connsiteX10" fmla="*/ 4492 w 10000"/>
                <a:gd name="connsiteY10" fmla="*/ 10021 h 10021"/>
                <a:gd name="connsiteX11" fmla="*/ 10000 w 10000"/>
                <a:gd name="connsiteY11" fmla="*/ 6273 h 10021"/>
                <a:gd name="connsiteX0" fmla="*/ 10000 w 10000"/>
                <a:gd name="connsiteY0" fmla="*/ 5202 h 8950"/>
                <a:gd name="connsiteX1" fmla="*/ 4984 w 10000"/>
                <a:gd name="connsiteY1" fmla="*/ 743 h 8950"/>
                <a:gd name="connsiteX2" fmla="*/ 3748 w 10000"/>
                <a:gd name="connsiteY2" fmla="*/ 6 h 8950"/>
                <a:gd name="connsiteX3" fmla="*/ 2715 w 10000"/>
                <a:gd name="connsiteY3" fmla="*/ 409 h 8950"/>
                <a:gd name="connsiteX4" fmla="*/ 2305 w 10000"/>
                <a:gd name="connsiteY4" fmla="*/ 291 h 8950"/>
                <a:gd name="connsiteX5" fmla="*/ 2539 w 10000"/>
                <a:gd name="connsiteY5" fmla="*/ 1346 h 8950"/>
                <a:gd name="connsiteX6" fmla="*/ 2188 w 10000"/>
                <a:gd name="connsiteY6" fmla="*/ 1018 h 8950"/>
                <a:gd name="connsiteX7" fmla="*/ 938 w 10000"/>
                <a:gd name="connsiteY7" fmla="*/ 1782 h 8950"/>
                <a:gd name="connsiteX8" fmla="*/ 0 w 10000"/>
                <a:gd name="connsiteY8" fmla="*/ 3711 h 8950"/>
                <a:gd name="connsiteX9" fmla="*/ 938 w 10000"/>
                <a:gd name="connsiteY9" fmla="*/ 5639 h 8950"/>
                <a:gd name="connsiteX10" fmla="*/ 4492 w 10000"/>
                <a:gd name="connsiteY10" fmla="*/ 8950 h 8950"/>
                <a:gd name="connsiteX11" fmla="*/ 10000 w 10000"/>
                <a:gd name="connsiteY11" fmla="*/ 5202 h 8950"/>
                <a:gd name="connsiteX0" fmla="*/ 10000 w 10000"/>
                <a:gd name="connsiteY0" fmla="*/ 5812 h 10000"/>
                <a:gd name="connsiteX1" fmla="*/ 4984 w 10000"/>
                <a:gd name="connsiteY1" fmla="*/ 830 h 10000"/>
                <a:gd name="connsiteX2" fmla="*/ 3748 w 10000"/>
                <a:gd name="connsiteY2" fmla="*/ 7 h 10000"/>
                <a:gd name="connsiteX3" fmla="*/ 2715 w 10000"/>
                <a:gd name="connsiteY3" fmla="*/ 457 h 10000"/>
                <a:gd name="connsiteX4" fmla="*/ 2591 w 10000"/>
                <a:gd name="connsiteY4" fmla="*/ 1051 h 10000"/>
                <a:gd name="connsiteX5" fmla="*/ 2539 w 10000"/>
                <a:gd name="connsiteY5" fmla="*/ 1504 h 10000"/>
                <a:gd name="connsiteX6" fmla="*/ 2188 w 10000"/>
                <a:gd name="connsiteY6" fmla="*/ 1137 h 10000"/>
                <a:gd name="connsiteX7" fmla="*/ 938 w 10000"/>
                <a:gd name="connsiteY7" fmla="*/ 1991 h 10000"/>
                <a:gd name="connsiteX8" fmla="*/ 0 w 10000"/>
                <a:gd name="connsiteY8" fmla="*/ 4146 h 10000"/>
                <a:gd name="connsiteX9" fmla="*/ 938 w 10000"/>
                <a:gd name="connsiteY9" fmla="*/ 6301 h 10000"/>
                <a:gd name="connsiteX10" fmla="*/ 4492 w 10000"/>
                <a:gd name="connsiteY10" fmla="*/ 10000 h 10000"/>
                <a:gd name="connsiteX11" fmla="*/ 10000 w 10000"/>
                <a:gd name="connsiteY11" fmla="*/ 5812 h 10000"/>
                <a:gd name="connsiteX0" fmla="*/ 10000 w 10000"/>
                <a:gd name="connsiteY0" fmla="*/ 5812 h 10000"/>
                <a:gd name="connsiteX1" fmla="*/ 4984 w 10000"/>
                <a:gd name="connsiteY1" fmla="*/ 830 h 10000"/>
                <a:gd name="connsiteX2" fmla="*/ 3748 w 10000"/>
                <a:gd name="connsiteY2" fmla="*/ 7 h 10000"/>
                <a:gd name="connsiteX3" fmla="*/ 2715 w 10000"/>
                <a:gd name="connsiteY3" fmla="*/ 457 h 10000"/>
                <a:gd name="connsiteX4" fmla="*/ 2591 w 10000"/>
                <a:gd name="connsiteY4" fmla="*/ 1051 h 10000"/>
                <a:gd name="connsiteX5" fmla="*/ 2539 w 10000"/>
                <a:gd name="connsiteY5" fmla="*/ 1504 h 10000"/>
                <a:gd name="connsiteX6" fmla="*/ 2331 w 10000"/>
                <a:gd name="connsiteY6" fmla="*/ 1364 h 10000"/>
                <a:gd name="connsiteX7" fmla="*/ 938 w 10000"/>
                <a:gd name="connsiteY7" fmla="*/ 1991 h 10000"/>
                <a:gd name="connsiteX8" fmla="*/ 0 w 10000"/>
                <a:gd name="connsiteY8" fmla="*/ 4146 h 10000"/>
                <a:gd name="connsiteX9" fmla="*/ 938 w 10000"/>
                <a:gd name="connsiteY9" fmla="*/ 6301 h 10000"/>
                <a:gd name="connsiteX10" fmla="*/ 4492 w 10000"/>
                <a:gd name="connsiteY10" fmla="*/ 10000 h 10000"/>
                <a:gd name="connsiteX11" fmla="*/ 10000 w 10000"/>
                <a:gd name="connsiteY11" fmla="*/ 5812 h 10000"/>
                <a:gd name="connsiteX0" fmla="*/ 10001 w 10001"/>
                <a:gd name="connsiteY0" fmla="*/ 5812 h 10000"/>
                <a:gd name="connsiteX1" fmla="*/ 4985 w 10001"/>
                <a:gd name="connsiteY1" fmla="*/ 830 h 10000"/>
                <a:gd name="connsiteX2" fmla="*/ 3749 w 10001"/>
                <a:gd name="connsiteY2" fmla="*/ 7 h 10000"/>
                <a:gd name="connsiteX3" fmla="*/ 2716 w 10001"/>
                <a:gd name="connsiteY3" fmla="*/ 457 h 10000"/>
                <a:gd name="connsiteX4" fmla="*/ 2592 w 10001"/>
                <a:gd name="connsiteY4" fmla="*/ 1051 h 10000"/>
                <a:gd name="connsiteX5" fmla="*/ 2540 w 10001"/>
                <a:gd name="connsiteY5" fmla="*/ 1504 h 10000"/>
                <a:gd name="connsiteX6" fmla="*/ 2332 w 10001"/>
                <a:gd name="connsiteY6" fmla="*/ 1364 h 10000"/>
                <a:gd name="connsiteX7" fmla="*/ 749 w 10001"/>
                <a:gd name="connsiteY7" fmla="*/ 720 h 10000"/>
                <a:gd name="connsiteX8" fmla="*/ 1 w 10001"/>
                <a:gd name="connsiteY8" fmla="*/ 4146 h 10000"/>
                <a:gd name="connsiteX9" fmla="*/ 939 w 10001"/>
                <a:gd name="connsiteY9" fmla="*/ 6301 h 10000"/>
                <a:gd name="connsiteX10" fmla="*/ 4493 w 10001"/>
                <a:gd name="connsiteY10" fmla="*/ 10000 h 10000"/>
                <a:gd name="connsiteX11" fmla="*/ 10001 w 10001"/>
                <a:gd name="connsiteY11" fmla="*/ 5812 h 10000"/>
                <a:gd name="connsiteX0" fmla="*/ 10001 w 10001"/>
                <a:gd name="connsiteY0" fmla="*/ 5812 h 10000"/>
                <a:gd name="connsiteX1" fmla="*/ 4985 w 10001"/>
                <a:gd name="connsiteY1" fmla="*/ 830 h 10000"/>
                <a:gd name="connsiteX2" fmla="*/ 3749 w 10001"/>
                <a:gd name="connsiteY2" fmla="*/ 7 h 10000"/>
                <a:gd name="connsiteX3" fmla="*/ 2716 w 10001"/>
                <a:gd name="connsiteY3" fmla="*/ 457 h 10000"/>
                <a:gd name="connsiteX4" fmla="*/ 2592 w 10001"/>
                <a:gd name="connsiteY4" fmla="*/ 1051 h 10000"/>
                <a:gd name="connsiteX5" fmla="*/ 2540 w 10001"/>
                <a:gd name="connsiteY5" fmla="*/ 1504 h 10000"/>
                <a:gd name="connsiteX6" fmla="*/ 2332 w 10001"/>
                <a:gd name="connsiteY6" fmla="*/ 1364 h 10000"/>
                <a:gd name="connsiteX7" fmla="*/ 749 w 10001"/>
                <a:gd name="connsiteY7" fmla="*/ 720 h 10000"/>
                <a:gd name="connsiteX8" fmla="*/ 1 w 10001"/>
                <a:gd name="connsiteY8" fmla="*/ 4146 h 10000"/>
                <a:gd name="connsiteX9" fmla="*/ 939 w 10001"/>
                <a:gd name="connsiteY9" fmla="*/ 6301 h 10000"/>
                <a:gd name="connsiteX10" fmla="*/ 4493 w 10001"/>
                <a:gd name="connsiteY10" fmla="*/ 10000 h 10000"/>
                <a:gd name="connsiteX11" fmla="*/ 10001 w 10001"/>
                <a:gd name="connsiteY11" fmla="*/ 5812 h 10000"/>
                <a:gd name="connsiteX0" fmla="*/ 10001 w 10001"/>
                <a:gd name="connsiteY0" fmla="*/ 5812 h 10000"/>
                <a:gd name="connsiteX1" fmla="*/ 4985 w 10001"/>
                <a:gd name="connsiteY1" fmla="*/ 830 h 10000"/>
                <a:gd name="connsiteX2" fmla="*/ 3749 w 10001"/>
                <a:gd name="connsiteY2" fmla="*/ 7 h 10000"/>
                <a:gd name="connsiteX3" fmla="*/ 2716 w 10001"/>
                <a:gd name="connsiteY3" fmla="*/ 457 h 10000"/>
                <a:gd name="connsiteX4" fmla="*/ 2592 w 10001"/>
                <a:gd name="connsiteY4" fmla="*/ 1051 h 10000"/>
                <a:gd name="connsiteX5" fmla="*/ 2540 w 10001"/>
                <a:gd name="connsiteY5" fmla="*/ 1504 h 10000"/>
                <a:gd name="connsiteX6" fmla="*/ 2332 w 10001"/>
                <a:gd name="connsiteY6" fmla="*/ 1364 h 10000"/>
                <a:gd name="connsiteX7" fmla="*/ 749 w 10001"/>
                <a:gd name="connsiteY7" fmla="*/ 720 h 10000"/>
                <a:gd name="connsiteX8" fmla="*/ 1 w 10001"/>
                <a:gd name="connsiteY8" fmla="*/ 4146 h 10000"/>
                <a:gd name="connsiteX9" fmla="*/ 939 w 10001"/>
                <a:gd name="connsiteY9" fmla="*/ 6301 h 10000"/>
                <a:gd name="connsiteX10" fmla="*/ 4493 w 10001"/>
                <a:gd name="connsiteY10" fmla="*/ 10000 h 10000"/>
                <a:gd name="connsiteX11" fmla="*/ 10001 w 10001"/>
                <a:gd name="connsiteY11" fmla="*/ 5812 h 10000"/>
                <a:gd name="connsiteX0" fmla="*/ 10001 w 10001"/>
                <a:gd name="connsiteY0" fmla="*/ 5812 h 10000"/>
                <a:gd name="connsiteX1" fmla="*/ 4985 w 10001"/>
                <a:gd name="connsiteY1" fmla="*/ 830 h 10000"/>
                <a:gd name="connsiteX2" fmla="*/ 3749 w 10001"/>
                <a:gd name="connsiteY2" fmla="*/ 7 h 10000"/>
                <a:gd name="connsiteX3" fmla="*/ 2716 w 10001"/>
                <a:gd name="connsiteY3" fmla="*/ 457 h 10000"/>
                <a:gd name="connsiteX4" fmla="*/ 2592 w 10001"/>
                <a:gd name="connsiteY4" fmla="*/ 1051 h 10000"/>
                <a:gd name="connsiteX5" fmla="*/ 2540 w 10001"/>
                <a:gd name="connsiteY5" fmla="*/ 1504 h 10000"/>
                <a:gd name="connsiteX6" fmla="*/ 1999 w 10001"/>
                <a:gd name="connsiteY6" fmla="*/ 1636 h 10000"/>
                <a:gd name="connsiteX7" fmla="*/ 749 w 10001"/>
                <a:gd name="connsiteY7" fmla="*/ 720 h 10000"/>
                <a:gd name="connsiteX8" fmla="*/ 1 w 10001"/>
                <a:gd name="connsiteY8" fmla="*/ 4146 h 10000"/>
                <a:gd name="connsiteX9" fmla="*/ 939 w 10001"/>
                <a:gd name="connsiteY9" fmla="*/ 6301 h 10000"/>
                <a:gd name="connsiteX10" fmla="*/ 4493 w 10001"/>
                <a:gd name="connsiteY10" fmla="*/ 10000 h 10000"/>
                <a:gd name="connsiteX11" fmla="*/ 10001 w 10001"/>
                <a:gd name="connsiteY11" fmla="*/ 5812 h 10000"/>
                <a:gd name="connsiteX0" fmla="*/ 9257 w 9257"/>
                <a:gd name="connsiteY0" fmla="*/ 5812 h 10000"/>
                <a:gd name="connsiteX1" fmla="*/ 4241 w 9257"/>
                <a:gd name="connsiteY1" fmla="*/ 830 h 10000"/>
                <a:gd name="connsiteX2" fmla="*/ 3005 w 9257"/>
                <a:gd name="connsiteY2" fmla="*/ 7 h 10000"/>
                <a:gd name="connsiteX3" fmla="*/ 1972 w 9257"/>
                <a:gd name="connsiteY3" fmla="*/ 457 h 10000"/>
                <a:gd name="connsiteX4" fmla="*/ 1848 w 9257"/>
                <a:gd name="connsiteY4" fmla="*/ 1051 h 10000"/>
                <a:gd name="connsiteX5" fmla="*/ 1796 w 9257"/>
                <a:gd name="connsiteY5" fmla="*/ 1504 h 10000"/>
                <a:gd name="connsiteX6" fmla="*/ 1255 w 9257"/>
                <a:gd name="connsiteY6" fmla="*/ 1636 h 10000"/>
                <a:gd name="connsiteX7" fmla="*/ 5 w 9257"/>
                <a:gd name="connsiteY7" fmla="*/ 720 h 10000"/>
                <a:gd name="connsiteX8" fmla="*/ 829 w 9257"/>
                <a:gd name="connsiteY8" fmla="*/ 4328 h 10000"/>
                <a:gd name="connsiteX9" fmla="*/ 195 w 9257"/>
                <a:gd name="connsiteY9" fmla="*/ 6301 h 10000"/>
                <a:gd name="connsiteX10" fmla="*/ 3749 w 9257"/>
                <a:gd name="connsiteY10" fmla="*/ 10000 h 10000"/>
                <a:gd name="connsiteX11" fmla="*/ 9257 w 9257"/>
                <a:gd name="connsiteY11" fmla="*/ 5812 h 10000"/>
                <a:gd name="connsiteX0" fmla="*/ 10002 w 10002"/>
                <a:gd name="connsiteY0" fmla="*/ 5812 h 10000"/>
                <a:gd name="connsiteX1" fmla="*/ 4583 w 10002"/>
                <a:gd name="connsiteY1" fmla="*/ 830 h 10000"/>
                <a:gd name="connsiteX2" fmla="*/ 3248 w 10002"/>
                <a:gd name="connsiteY2" fmla="*/ 7 h 10000"/>
                <a:gd name="connsiteX3" fmla="*/ 2132 w 10002"/>
                <a:gd name="connsiteY3" fmla="*/ 457 h 10000"/>
                <a:gd name="connsiteX4" fmla="*/ 1998 w 10002"/>
                <a:gd name="connsiteY4" fmla="*/ 1051 h 10000"/>
                <a:gd name="connsiteX5" fmla="*/ 1942 w 10002"/>
                <a:gd name="connsiteY5" fmla="*/ 1504 h 10000"/>
                <a:gd name="connsiteX6" fmla="*/ 1358 w 10002"/>
                <a:gd name="connsiteY6" fmla="*/ 1636 h 10000"/>
                <a:gd name="connsiteX7" fmla="*/ 7 w 10002"/>
                <a:gd name="connsiteY7" fmla="*/ 720 h 10000"/>
                <a:gd name="connsiteX8" fmla="*/ 898 w 10002"/>
                <a:gd name="connsiteY8" fmla="*/ 4328 h 10000"/>
                <a:gd name="connsiteX9" fmla="*/ 2733 w 10002"/>
                <a:gd name="connsiteY9" fmla="*/ 6392 h 10000"/>
                <a:gd name="connsiteX10" fmla="*/ 4052 w 10002"/>
                <a:gd name="connsiteY10" fmla="*/ 10000 h 10000"/>
                <a:gd name="connsiteX11" fmla="*/ 10002 w 10002"/>
                <a:gd name="connsiteY11" fmla="*/ 5812 h 10000"/>
                <a:gd name="connsiteX0" fmla="*/ 10002 w 10002"/>
                <a:gd name="connsiteY0" fmla="*/ 5812 h 10000"/>
                <a:gd name="connsiteX1" fmla="*/ 4583 w 10002"/>
                <a:gd name="connsiteY1" fmla="*/ 830 h 10000"/>
                <a:gd name="connsiteX2" fmla="*/ 3248 w 10002"/>
                <a:gd name="connsiteY2" fmla="*/ 7 h 10000"/>
                <a:gd name="connsiteX3" fmla="*/ 2132 w 10002"/>
                <a:gd name="connsiteY3" fmla="*/ 457 h 10000"/>
                <a:gd name="connsiteX4" fmla="*/ 1998 w 10002"/>
                <a:gd name="connsiteY4" fmla="*/ 1051 h 10000"/>
                <a:gd name="connsiteX5" fmla="*/ 1942 w 10002"/>
                <a:gd name="connsiteY5" fmla="*/ 1504 h 10000"/>
                <a:gd name="connsiteX6" fmla="*/ 1358 w 10002"/>
                <a:gd name="connsiteY6" fmla="*/ 1636 h 10000"/>
                <a:gd name="connsiteX7" fmla="*/ 7 w 10002"/>
                <a:gd name="connsiteY7" fmla="*/ 720 h 10000"/>
                <a:gd name="connsiteX8" fmla="*/ 898 w 10002"/>
                <a:gd name="connsiteY8" fmla="*/ 4328 h 10000"/>
                <a:gd name="connsiteX9" fmla="*/ 2733 w 10002"/>
                <a:gd name="connsiteY9" fmla="*/ 6392 h 10000"/>
                <a:gd name="connsiteX10" fmla="*/ 4052 w 10002"/>
                <a:gd name="connsiteY10" fmla="*/ 10000 h 10000"/>
                <a:gd name="connsiteX11" fmla="*/ 10002 w 10002"/>
                <a:gd name="connsiteY11" fmla="*/ 5812 h 10000"/>
                <a:gd name="connsiteX0" fmla="*/ 10002 w 10002"/>
                <a:gd name="connsiteY0" fmla="*/ 5812 h 10000"/>
                <a:gd name="connsiteX1" fmla="*/ 4583 w 10002"/>
                <a:gd name="connsiteY1" fmla="*/ 830 h 10000"/>
                <a:gd name="connsiteX2" fmla="*/ 3248 w 10002"/>
                <a:gd name="connsiteY2" fmla="*/ 7 h 10000"/>
                <a:gd name="connsiteX3" fmla="*/ 2132 w 10002"/>
                <a:gd name="connsiteY3" fmla="*/ 457 h 10000"/>
                <a:gd name="connsiteX4" fmla="*/ 1998 w 10002"/>
                <a:gd name="connsiteY4" fmla="*/ 1051 h 10000"/>
                <a:gd name="connsiteX5" fmla="*/ 1942 w 10002"/>
                <a:gd name="connsiteY5" fmla="*/ 1504 h 10000"/>
                <a:gd name="connsiteX6" fmla="*/ 1358 w 10002"/>
                <a:gd name="connsiteY6" fmla="*/ 1636 h 10000"/>
                <a:gd name="connsiteX7" fmla="*/ 7 w 10002"/>
                <a:gd name="connsiteY7" fmla="*/ 720 h 10000"/>
                <a:gd name="connsiteX8" fmla="*/ 898 w 10002"/>
                <a:gd name="connsiteY8" fmla="*/ 4328 h 10000"/>
                <a:gd name="connsiteX9" fmla="*/ 2321 w 10002"/>
                <a:gd name="connsiteY9" fmla="*/ 6392 h 10000"/>
                <a:gd name="connsiteX10" fmla="*/ 4052 w 10002"/>
                <a:gd name="connsiteY10" fmla="*/ 10000 h 10000"/>
                <a:gd name="connsiteX11" fmla="*/ 10002 w 10002"/>
                <a:gd name="connsiteY11" fmla="*/ 5812 h 10000"/>
                <a:gd name="connsiteX0" fmla="*/ 10002 w 10002"/>
                <a:gd name="connsiteY0" fmla="*/ 5812 h 10000"/>
                <a:gd name="connsiteX1" fmla="*/ 4583 w 10002"/>
                <a:gd name="connsiteY1" fmla="*/ 830 h 10000"/>
                <a:gd name="connsiteX2" fmla="*/ 3248 w 10002"/>
                <a:gd name="connsiteY2" fmla="*/ 7 h 10000"/>
                <a:gd name="connsiteX3" fmla="*/ 2132 w 10002"/>
                <a:gd name="connsiteY3" fmla="*/ 457 h 10000"/>
                <a:gd name="connsiteX4" fmla="*/ 1998 w 10002"/>
                <a:gd name="connsiteY4" fmla="*/ 1051 h 10000"/>
                <a:gd name="connsiteX5" fmla="*/ 1942 w 10002"/>
                <a:gd name="connsiteY5" fmla="*/ 1504 h 10000"/>
                <a:gd name="connsiteX6" fmla="*/ 1358 w 10002"/>
                <a:gd name="connsiteY6" fmla="*/ 1636 h 10000"/>
                <a:gd name="connsiteX7" fmla="*/ 7 w 10002"/>
                <a:gd name="connsiteY7" fmla="*/ 720 h 10000"/>
                <a:gd name="connsiteX8" fmla="*/ 898 w 10002"/>
                <a:gd name="connsiteY8" fmla="*/ 4328 h 10000"/>
                <a:gd name="connsiteX9" fmla="*/ 2321 w 10002"/>
                <a:gd name="connsiteY9" fmla="*/ 6392 h 10000"/>
                <a:gd name="connsiteX10" fmla="*/ 4052 w 10002"/>
                <a:gd name="connsiteY10" fmla="*/ 10000 h 10000"/>
                <a:gd name="connsiteX11" fmla="*/ 10002 w 10002"/>
                <a:gd name="connsiteY11" fmla="*/ 5812 h 10000"/>
                <a:gd name="connsiteX0" fmla="*/ 9997 w 9997"/>
                <a:gd name="connsiteY0" fmla="*/ 5812 h 10000"/>
                <a:gd name="connsiteX1" fmla="*/ 4578 w 9997"/>
                <a:gd name="connsiteY1" fmla="*/ 830 h 10000"/>
                <a:gd name="connsiteX2" fmla="*/ 3243 w 9997"/>
                <a:gd name="connsiteY2" fmla="*/ 7 h 10000"/>
                <a:gd name="connsiteX3" fmla="*/ 2127 w 9997"/>
                <a:gd name="connsiteY3" fmla="*/ 457 h 10000"/>
                <a:gd name="connsiteX4" fmla="*/ 1993 w 9997"/>
                <a:gd name="connsiteY4" fmla="*/ 1051 h 10000"/>
                <a:gd name="connsiteX5" fmla="*/ 1937 w 9997"/>
                <a:gd name="connsiteY5" fmla="*/ 1504 h 10000"/>
                <a:gd name="connsiteX6" fmla="*/ 1353 w 9997"/>
                <a:gd name="connsiteY6" fmla="*/ 1636 h 10000"/>
                <a:gd name="connsiteX7" fmla="*/ 2 w 9997"/>
                <a:gd name="connsiteY7" fmla="*/ 720 h 10000"/>
                <a:gd name="connsiteX8" fmla="*/ 893 w 9997"/>
                <a:gd name="connsiteY8" fmla="*/ 4328 h 10000"/>
                <a:gd name="connsiteX9" fmla="*/ 2316 w 9997"/>
                <a:gd name="connsiteY9" fmla="*/ 6392 h 10000"/>
                <a:gd name="connsiteX10" fmla="*/ 4047 w 9997"/>
                <a:gd name="connsiteY10" fmla="*/ 10000 h 10000"/>
                <a:gd name="connsiteX11" fmla="*/ 9997 w 9997"/>
                <a:gd name="connsiteY11" fmla="*/ 5812 h 10000"/>
                <a:gd name="connsiteX0" fmla="*/ 10000 w 10000"/>
                <a:gd name="connsiteY0" fmla="*/ 5812 h 10000"/>
                <a:gd name="connsiteX1" fmla="*/ 4579 w 10000"/>
                <a:gd name="connsiteY1" fmla="*/ 830 h 10000"/>
                <a:gd name="connsiteX2" fmla="*/ 3244 w 10000"/>
                <a:gd name="connsiteY2" fmla="*/ 7 h 10000"/>
                <a:gd name="connsiteX3" fmla="*/ 2128 w 10000"/>
                <a:gd name="connsiteY3" fmla="*/ 457 h 10000"/>
                <a:gd name="connsiteX4" fmla="*/ 1994 w 10000"/>
                <a:gd name="connsiteY4" fmla="*/ 1051 h 10000"/>
                <a:gd name="connsiteX5" fmla="*/ 1938 w 10000"/>
                <a:gd name="connsiteY5" fmla="*/ 1504 h 10000"/>
                <a:gd name="connsiteX6" fmla="*/ 1353 w 10000"/>
                <a:gd name="connsiteY6" fmla="*/ 1636 h 10000"/>
                <a:gd name="connsiteX7" fmla="*/ 2 w 10000"/>
                <a:gd name="connsiteY7" fmla="*/ 720 h 10000"/>
                <a:gd name="connsiteX8" fmla="*/ 893 w 10000"/>
                <a:gd name="connsiteY8" fmla="*/ 4328 h 10000"/>
                <a:gd name="connsiteX9" fmla="*/ 2317 w 10000"/>
                <a:gd name="connsiteY9" fmla="*/ 6392 h 10000"/>
                <a:gd name="connsiteX10" fmla="*/ 4048 w 10000"/>
                <a:gd name="connsiteY10" fmla="*/ 10000 h 10000"/>
                <a:gd name="connsiteX11" fmla="*/ 10000 w 10000"/>
                <a:gd name="connsiteY11" fmla="*/ 5812 h 10000"/>
                <a:gd name="connsiteX0" fmla="*/ 10000 w 10000"/>
                <a:gd name="connsiteY0" fmla="*/ 5557 h 9745"/>
                <a:gd name="connsiteX1" fmla="*/ 4579 w 10000"/>
                <a:gd name="connsiteY1" fmla="*/ 575 h 9745"/>
                <a:gd name="connsiteX2" fmla="*/ 3501 w 10000"/>
                <a:gd name="connsiteY2" fmla="*/ 70 h 9745"/>
                <a:gd name="connsiteX3" fmla="*/ 2128 w 10000"/>
                <a:gd name="connsiteY3" fmla="*/ 202 h 9745"/>
                <a:gd name="connsiteX4" fmla="*/ 1994 w 10000"/>
                <a:gd name="connsiteY4" fmla="*/ 796 h 9745"/>
                <a:gd name="connsiteX5" fmla="*/ 1938 w 10000"/>
                <a:gd name="connsiteY5" fmla="*/ 1249 h 9745"/>
                <a:gd name="connsiteX6" fmla="*/ 1353 w 10000"/>
                <a:gd name="connsiteY6" fmla="*/ 1381 h 9745"/>
                <a:gd name="connsiteX7" fmla="*/ 2 w 10000"/>
                <a:gd name="connsiteY7" fmla="*/ 465 h 9745"/>
                <a:gd name="connsiteX8" fmla="*/ 893 w 10000"/>
                <a:gd name="connsiteY8" fmla="*/ 4073 h 9745"/>
                <a:gd name="connsiteX9" fmla="*/ 2317 w 10000"/>
                <a:gd name="connsiteY9" fmla="*/ 6137 h 9745"/>
                <a:gd name="connsiteX10" fmla="*/ 4048 w 10000"/>
                <a:gd name="connsiteY10" fmla="*/ 9745 h 9745"/>
                <a:gd name="connsiteX11" fmla="*/ 10000 w 10000"/>
                <a:gd name="connsiteY11" fmla="*/ 5557 h 9745"/>
                <a:gd name="connsiteX0" fmla="*/ 10000 w 10000"/>
                <a:gd name="connsiteY0" fmla="*/ 5717 h 10015"/>
                <a:gd name="connsiteX1" fmla="*/ 4579 w 10000"/>
                <a:gd name="connsiteY1" fmla="*/ 605 h 10015"/>
                <a:gd name="connsiteX2" fmla="*/ 3501 w 10000"/>
                <a:gd name="connsiteY2" fmla="*/ 87 h 10015"/>
                <a:gd name="connsiteX3" fmla="*/ 2591 w 10000"/>
                <a:gd name="connsiteY3" fmla="*/ 502 h 10015"/>
                <a:gd name="connsiteX4" fmla="*/ 1994 w 10000"/>
                <a:gd name="connsiteY4" fmla="*/ 832 h 10015"/>
                <a:gd name="connsiteX5" fmla="*/ 1938 w 10000"/>
                <a:gd name="connsiteY5" fmla="*/ 1297 h 10015"/>
                <a:gd name="connsiteX6" fmla="*/ 1353 w 10000"/>
                <a:gd name="connsiteY6" fmla="*/ 1432 h 10015"/>
                <a:gd name="connsiteX7" fmla="*/ 2 w 10000"/>
                <a:gd name="connsiteY7" fmla="*/ 492 h 10015"/>
                <a:gd name="connsiteX8" fmla="*/ 893 w 10000"/>
                <a:gd name="connsiteY8" fmla="*/ 4195 h 10015"/>
                <a:gd name="connsiteX9" fmla="*/ 2317 w 10000"/>
                <a:gd name="connsiteY9" fmla="*/ 6313 h 10015"/>
                <a:gd name="connsiteX10" fmla="*/ 4048 w 10000"/>
                <a:gd name="connsiteY10" fmla="*/ 10015 h 10015"/>
                <a:gd name="connsiteX11" fmla="*/ 10000 w 10000"/>
                <a:gd name="connsiteY11" fmla="*/ 5717 h 10015"/>
                <a:gd name="connsiteX0" fmla="*/ 10000 w 10000"/>
                <a:gd name="connsiteY0" fmla="*/ 5878 h 10176"/>
                <a:gd name="connsiteX1" fmla="*/ 4579 w 10000"/>
                <a:gd name="connsiteY1" fmla="*/ 766 h 10176"/>
                <a:gd name="connsiteX2" fmla="*/ 3912 w 10000"/>
                <a:gd name="connsiteY2" fmla="*/ 15 h 10176"/>
                <a:gd name="connsiteX3" fmla="*/ 2591 w 10000"/>
                <a:gd name="connsiteY3" fmla="*/ 663 h 10176"/>
                <a:gd name="connsiteX4" fmla="*/ 1994 w 10000"/>
                <a:gd name="connsiteY4" fmla="*/ 993 h 10176"/>
                <a:gd name="connsiteX5" fmla="*/ 1938 w 10000"/>
                <a:gd name="connsiteY5" fmla="*/ 1458 h 10176"/>
                <a:gd name="connsiteX6" fmla="*/ 1353 w 10000"/>
                <a:gd name="connsiteY6" fmla="*/ 1593 h 10176"/>
                <a:gd name="connsiteX7" fmla="*/ 2 w 10000"/>
                <a:gd name="connsiteY7" fmla="*/ 653 h 10176"/>
                <a:gd name="connsiteX8" fmla="*/ 893 w 10000"/>
                <a:gd name="connsiteY8" fmla="*/ 4356 h 10176"/>
                <a:gd name="connsiteX9" fmla="*/ 2317 w 10000"/>
                <a:gd name="connsiteY9" fmla="*/ 6474 h 10176"/>
                <a:gd name="connsiteX10" fmla="*/ 4048 w 10000"/>
                <a:gd name="connsiteY10" fmla="*/ 10176 h 10176"/>
                <a:gd name="connsiteX11" fmla="*/ 10000 w 10000"/>
                <a:gd name="connsiteY11" fmla="*/ 5878 h 10176"/>
                <a:gd name="connsiteX0" fmla="*/ 10000 w 10000"/>
                <a:gd name="connsiteY0" fmla="*/ 5911 h 10209"/>
                <a:gd name="connsiteX1" fmla="*/ 4888 w 10000"/>
                <a:gd name="connsiteY1" fmla="*/ 706 h 10209"/>
                <a:gd name="connsiteX2" fmla="*/ 3912 w 10000"/>
                <a:gd name="connsiteY2" fmla="*/ 48 h 10209"/>
                <a:gd name="connsiteX3" fmla="*/ 2591 w 10000"/>
                <a:gd name="connsiteY3" fmla="*/ 696 h 10209"/>
                <a:gd name="connsiteX4" fmla="*/ 1994 w 10000"/>
                <a:gd name="connsiteY4" fmla="*/ 1026 h 10209"/>
                <a:gd name="connsiteX5" fmla="*/ 1938 w 10000"/>
                <a:gd name="connsiteY5" fmla="*/ 1491 h 10209"/>
                <a:gd name="connsiteX6" fmla="*/ 1353 w 10000"/>
                <a:gd name="connsiteY6" fmla="*/ 1626 h 10209"/>
                <a:gd name="connsiteX7" fmla="*/ 2 w 10000"/>
                <a:gd name="connsiteY7" fmla="*/ 686 h 10209"/>
                <a:gd name="connsiteX8" fmla="*/ 893 w 10000"/>
                <a:gd name="connsiteY8" fmla="*/ 4389 h 10209"/>
                <a:gd name="connsiteX9" fmla="*/ 2317 w 10000"/>
                <a:gd name="connsiteY9" fmla="*/ 6507 h 10209"/>
                <a:gd name="connsiteX10" fmla="*/ 4048 w 10000"/>
                <a:gd name="connsiteY10" fmla="*/ 10209 h 10209"/>
                <a:gd name="connsiteX11" fmla="*/ 10000 w 10000"/>
                <a:gd name="connsiteY11" fmla="*/ 5911 h 10209"/>
                <a:gd name="connsiteX0" fmla="*/ 9326 w 9326"/>
                <a:gd name="connsiteY0" fmla="*/ 5911 h 10209"/>
                <a:gd name="connsiteX1" fmla="*/ 4214 w 9326"/>
                <a:gd name="connsiteY1" fmla="*/ 706 h 10209"/>
                <a:gd name="connsiteX2" fmla="*/ 3238 w 9326"/>
                <a:gd name="connsiteY2" fmla="*/ 48 h 10209"/>
                <a:gd name="connsiteX3" fmla="*/ 1917 w 9326"/>
                <a:gd name="connsiteY3" fmla="*/ 696 h 10209"/>
                <a:gd name="connsiteX4" fmla="*/ 1320 w 9326"/>
                <a:gd name="connsiteY4" fmla="*/ 1026 h 10209"/>
                <a:gd name="connsiteX5" fmla="*/ 1264 w 9326"/>
                <a:gd name="connsiteY5" fmla="*/ 1491 h 10209"/>
                <a:gd name="connsiteX6" fmla="*/ 679 w 9326"/>
                <a:gd name="connsiteY6" fmla="*/ 1626 h 10209"/>
                <a:gd name="connsiteX7" fmla="*/ 50 w 9326"/>
                <a:gd name="connsiteY7" fmla="*/ 1578 h 10209"/>
                <a:gd name="connsiteX8" fmla="*/ 219 w 9326"/>
                <a:gd name="connsiteY8" fmla="*/ 4389 h 10209"/>
                <a:gd name="connsiteX9" fmla="*/ 1643 w 9326"/>
                <a:gd name="connsiteY9" fmla="*/ 6507 h 10209"/>
                <a:gd name="connsiteX10" fmla="*/ 3374 w 9326"/>
                <a:gd name="connsiteY10" fmla="*/ 10209 h 10209"/>
                <a:gd name="connsiteX11" fmla="*/ 9326 w 9326"/>
                <a:gd name="connsiteY11" fmla="*/ 5911 h 10209"/>
                <a:gd name="connsiteX0" fmla="*/ 10000 w 10000"/>
                <a:gd name="connsiteY0" fmla="*/ 5790 h 10000"/>
                <a:gd name="connsiteX1" fmla="*/ 4519 w 10000"/>
                <a:gd name="connsiteY1" fmla="*/ 692 h 10000"/>
                <a:gd name="connsiteX2" fmla="*/ 3472 w 10000"/>
                <a:gd name="connsiteY2" fmla="*/ 47 h 10000"/>
                <a:gd name="connsiteX3" fmla="*/ 2056 w 10000"/>
                <a:gd name="connsiteY3" fmla="*/ 682 h 10000"/>
                <a:gd name="connsiteX4" fmla="*/ 1415 w 10000"/>
                <a:gd name="connsiteY4" fmla="*/ 1005 h 10000"/>
                <a:gd name="connsiteX5" fmla="*/ 1355 w 10000"/>
                <a:gd name="connsiteY5" fmla="*/ 1460 h 10000"/>
                <a:gd name="connsiteX6" fmla="*/ 728 w 10000"/>
                <a:gd name="connsiteY6" fmla="*/ 1593 h 10000"/>
                <a:gd name="connsiteX7" fmla="*/ 54 w 10000"/>
                <a:gd name="connsiteY7" fmla="*/ 1546 h 10000"/>
                <a:gd name="connsiteX8" fmla="*/ 235 w 10000"/>
                <a:gd name="connsiteY8" fmla="*/ 4299 h 10000"/>
                <a:gd name="connsiteX9" fmla="*/ 1762 w 10000"/>
                <a:gd name="connsiteY9" fmla="*/ 6374 h 10000"/>
                <a:gd name="connsiteX10" fmla="*/ 3618 w 10000"/>
                <a:gd name="connsiteY10" fmla="*/ 10000 h 10000"/>
                <a:gd name="connsiteX11" fmla="*/ 10000 w 10000"/>
                <a:gd name="connsiteY11" fmla="*/ 5790 h 10000"/>
                <a:gd name="connsiteX0" fmla="*/ 10000 w 10000"/>
                <a:gd name="connsiteY0" fmla="*/ 5790 h 10000"/>
                <a:gd name="connsiteX1" fmla="*/ 4519 w 10000"/>
                <a:gd name="connsiteY1" fmla="*/ 692 h 10000"/>
                <a:gd name="connsiteX2" fmla="*/ 3472 w 10000"/>
                <a:gd name="connsiteY2" fmla="*/ 47 h 10000"/>
                <a:gd name="connsiteX3" fmla="*/ 2056 w 10000"/>
                <a:gd name="connsiteY3" fmla="*/ 682 h 10000"/>
                <a:gd name="connsiteX4" fmla="*/ 1415 w 10000"/>
                <a:gd name="connsiteY4" fmla="*/ 1005 h 10000"/>
                <a:gd name="connsiteX5" fmla="*/ 1355 w 10000"/>
                <a:gd name="connsiteY5" fmla="*/ 1460 h 10000"/>
                <a:gd name="connsiteX6" fmla="*/ 728 w 10000"/>
                <a:gd name="connsiteY6" fmla="*/ 1593 h 10000"/>
                <a:gd name="connsiteX7" fmla="*/ 54 w 10000"/>
                <a:gd name="connsiteY7" fmla="*/ 1546 h 10000"/>
                <a:gd name="connsiteX8" fmla="*/ 235 w 10000"/>
                <a:gd name="connsiteY8" fmla="*/ 4299 h 10000"/>
                <a:gd name="connsiteX9" fmla="*/ 1762 w 10000"/>
                <a:gd name="connsiteY9" fmla="*/ 6374 h 10000"/>
                <a:gd name="connsiteX10" fmla="*/ 3618 w 10000"/>
                <a:gd name="connsiteY10" fmla="*/ 10000 h 10000"/>
                <a:gd name="connsiteX11" fmla="*/ 10000 w 10000"/>
                <a:gd name="connsiteY11" fmla="*/ 5790 h 10000"/>
                <a:gd name="connsiteX0" fmla="*/ 10000 w 10000"/>
                <a:gd name="connsiteY0" fmla="*/ 6209 h 10419"/>
                <a:gd name="connsiteX1" fmla="*/ 4519 w 10000"/>
                <a:gd name="connsiteY1" fmla="*/ 1111 h 10419"/>
                <a:gd name="connsiteX2" fmla="*/ 2697 w 10000"/>
                <a:gd name="connsiteY2" fmla="*/ 0 h 10419"/>
                <a:gd name="connsiteX3" fmla="*/ 2056 w 10000"/>
                <a:gd name="connsiteY3" fmla="*/ 1101 h 10419"/>
                <a:gd name="connsiteX4" fmla="*/ 1415 w 10000"/>
                <a:gd name="connsiteY4" fmla="*/ 1424 h 10419"/>
                <a:gd name="connsiteX5" fmla="*/ 1355 w 10000"/>
                <a:gd name="connsiteY5" fmla="*/ 1879 h 10419"/>
                <a:gd name="connsiteX6" fmla="*/ 728 w 10000"/>
                <a:gd name="connsiteY6" fmla="*/ 2012 h 10419"/>
                <a:gd name="connsiteX7" fmla="*/ 54 w 10000"/>
                <a:gd name="connsiteY7" fmla="*/ 1965 h 10419"/>
                <a:gd name="connsiteX8" fmla="*/ 235 w 10000"/>
                <a:gd name="connsiteY8" fmla="*/ 4718 h 10419"/>
                <a:gd name="connsiteX9" fmla="*/ 1762 w 10000"/>
                <a:gd name="connsiteY9" fmla="*/ 6793 h 10419"/>
                <a:gd name="connsiteX10" fmla="*/ 3618 w 10000"/>
                <a:gd name="connsiteY10" fmla="*/ 10419 h 10419"/>
                <a:gd name="connsiteX11" fmla="*/ 10000 w 10000"/>
                <a:gd name="connsiteY11" fmla="*/ 6209 h 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419">
                  <a:moveTo>
                    <a:pt x="10000" y="6209"/>
                  </a:moveTo>
                  <a:cubicBezTo>
                    <a:pt x="2533" y="-532"/>
                    <a:pt x="5736" y="2146"/>
                    <a:pt x="4519" y="1111"/>
                  </a:cubicBezTo>
                  <a:cubicBezTo>
                    <a:pt x="3302" y="76"/>
                    <a:pt x="3108" y="2"/>
                    <a:pt x="2697" y="0"/>
                  </a:cubicBezTo>
                  <a:cubicBezTo>
                    <a:pt x="2286" y="-2"/>
                    <a:pt x="2269" y="864"/>
                    <a:pt x="2056" y="1101"/>
                  </a:cubicBezTo>
                  <a:cubicBezTo>
                    <a:pt x="1843" y="1338"/>
                    <a:pt x="1143" y="1301"/>
                    <a:pt x="1415" y="1424"/>
                  </a:cubicBezTo>
                  <a:cubicBezTo>
                    <a:pt x="1396" y="1576"/>
                    <a:pt x="1470" y="1782"/>
                    <a:pt x="1355" y="1879"/>
                  </a:cubicBezTo>
                  <a:cubicBezTo>
                    <a:pt x="1241" y="1977"/>
                    <a:pt x="945" y="1998"/>
                    <a:pt x="728" y="2012"/>
                  </a:cubicBezTo>
                  <a:cubicBezTo>
                    <a:pt x="511" y="2025"/>
                    <a:pt x="136" y="1513"/>
                    <a:pt x="54" y="1965"/>
                  </a:cubicBezTo>
                  <a:cubicBezTo>
                    <a:pt x="-28" y="2416"/>
                    <a:pt x="-49" y="3914"/>
                    <a:pt x="235" y="4718"/>
                  </a:cubicBezTo>
                  <a:cubicBezTo>
                    <a:pt x="519" y="5522"/>
                    <a:pt x="1248" y="6134"/>
                    <a:pt x="1762" y="6793"/>
                  </a:cubicBezTo>
                  <a:cubicBezTo>
                    <a:pt x="1226" y="7915"/>
                    <a:pt x="1949" y="9385"/>
                    <a:pt x="3618" y="10419"/>
                  </a:cubicBezTo>
                  <a:cubicBezTo>
                    <a:pt x="6424" y="10174"/>
                    <a:pt x="8778" y="8498"/>
                    <a:pt x="10000" y="620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749" name="Retângulo 743"/>
          <p:cNvSpPr/>
          <p:nvPr/>
        </p:nvSpPr>
        <p:spPr>
          <a:xfrm>
            <a:off x="9366711" y="3842949"/>
            <a:ext cx="24285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cobrança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franquia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caso de sinistro,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isento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IOF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a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inspeção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gratuita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48750" name="Retângulo 754"/>
          <p:cNvSpPr/>
          <p:nvPr/>
        </p:nvSpPr>
        <p:spPr>
          <a:xfrm>
            <a:off x="5435257" y="3815682"/>
            <a:ext cx="2624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escolher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pt-BR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mais de adeque à sua necessidade: 65%, 70%, 75% ou 80% do faturamento esperado, dependendo do município e da cultura.</a:t>
            </a:r>
            <a:endParaRPr lang="pt-BR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51" name="Freeform 29"/>
          <p:cNvSpPr/>
          <p:nvPr/>
        </p:nvSpPr>
        <p:spPr bwMode="auto">
          <a:xfrm>
            <a:off x="257600" y="2198764"/>
            <a:ext cx="1046418" cy="997836"/>
          </a:xfrm>
          <a:custGeom>
            <a:avLst/>
            <a:gdLst>
              <a:gd name="T0" fmla="*/ 1101 w 1101"/>
              <a:gd name="T1" fmla="*/ 551 h 1099"/>
              <a:gd name="T2" fmla="*/ 1101 w 1101"/>
              <a:gd name="T3" fmla="*/ 561 h 1099"/>
              <a:gd name="T4" fmla="*/ 1101 w 1101"/>
              <a:gd name="T5" fmla="*/ 571 h 1099"/>
              <a:gd name="T6" fmla="*/ 1100 w 1101"/>
              <a:gd name="T7" fmla="*/ 575 h 1099"/>
              <a:gd name="T8" fmla="*/ 1099 w 1101"/>
              <a:gd name="T9" fmla="*/ 596 h 1099"/>
              <a:gd name="T10" fmla="*/ 1099 w 1101"/>
              <a:gd name="T11" fmla="*/ 601 h 1099"/>
              <a:gd name="T12" fmla="*/ 1099 w 1101"/>
              <a:gd name="T13" fmla="*/ 602 h 1099"/>
              <a:gd name="T14" fmla="*/ 1098 w 1101"/>
              <a:gd name="T15" fmla="*/ 606 h 1099"/>
              <a:gd name="T16" fmla="*/ 1095 w 1101"/>
              <a:gd name="T17" fmla="*/ 634 h 1099"/>
              <a:gd name="T18" fmla="*/ 1093 w 1101"/>
              <a:gd name="T19" fmla="*/ 644 h 1099"/>
              <a:gd name="T20" fmla="*/ 1091 w 1101"/>
              <a:gd name="T21" fmla="*/ 653 h 1099"/>
              <a:gd name="T22" fmla="*/ 1049 w 1101"/>
              <a:gd name="T23" fmla="*/ 784 h 1099"/>
              <a:gd name="T24" fmla="*/ 1004 w 1101"/>
              <a:gd name="T25" fmla="*/ 862 h 1099"/>
              <a:gd name="T26" fmla="*/ 996 w 1101"/>
              <a:gd name="T27" fmla="*/ 874 h 1099"/>
              <a:gd name="T28" fmla="*/ 972 w 1101"/>
              <a:gd name="T29" fmla="*/ 903 h 1099"/>
              <a:gd name="T30" fmla="*/ 831 w 1101"/>
              <a:gd name="T31" fmla="*/ 1023 h 1099"/>
              <a:gd name="T32" fmla="*/ 814 w 1101"/>
              <a:gd name="T33" fmla="*/ 1032 h 1099"/>
              <a:gd name="T34" fmla="*/ 735 w 1101"/>
              <a:gd name="T35" fmla="*/ 1068 h 1099"/>
              <a:gd name="T36" fmla="*/ 693 w 1101"/>
              <a:gd name="T37" fmla="*/ 1081 h 1099"/>
              <a:gd name="T38" fmla="*/ 670 w 1101"/>
              <a:gd name="T39" fmla="*/ 1086 h 1099"/>
              <a:gd name="T40" fmla="*/ 663 w 1101"/>
              <a:gd name="T41" fmla="*/ 1088 h 1099"/>
              <a:gd name="T42" fmla="*/ 652 w 1101"/>
              <a:gd name="T43" fmla="*/ 1090 h 1099"/>
              <a:gd name="T44" fmla="*/ 641 w 1101"/>
              <a:gd name="T45" fmla="*/ 1092 h 1099"/>
              <a:gd name="T46" fmla="*/ 641 w 1101"/>
              <a:gd name="T47" fmla="*/ 1092 h 1099"/>
              <a:gd name="T48" fmla="*/ 591 w 1101"/>
              <a:gd name="T49" fmla="*/ 1097 h 1099"/>
              <a:gd name="T50" fmla="*/ 589 w 1101"/>
              <a:gd name="T51" fmla="*/ 1098 h 1099"/>
              <a:gd name="T52" fmla="*/ 587 w 1101"/>
              <a:gd name="T53" fmla="*/ 1098 h 1099"/>
              <a:gd name="T54" fmla="*/ 585 w 1101"/>
              <a:gd name="T55" fmla="*/ 1098 h 1099"/>
              <a:gd name="T56" fmla="*/ 569 w 1101"/>
              <a:gd name="T57" fmla="*/ 1099 h 1099"/>
              <a:gd name="T58" fmla="*/ 553 w 1101"/>
              <a:gd name="T59" fmla="*/ 1099 h 1099"/>
              <a:gd name="T60" fmla="*/ 547 w 1101"/>
              <a:gd name="T61" fmla="*/ 1099 h 1099"/>
              <a:gd name="T62" fmla="*/ 512 w 1101"/>
              <a:gd name="T63" fmla="*/ 1097 h 1099"/>
              <a:gd name="T64" fmla="*/ 489 w 1101"/>
              <a:gd name="T65" fmla="*/ 1095 h 1099"/>
              <a:gd name="T66" fmla="*/ 475 w 1101"/>
              <a:gd name="T67" fmla="*/ 1093 h 1099"/>
              <a:gd name="T68" fmla="*/ 468 w 1101"/>
              <a:gd name="T69" fmla="*/ 1092 h 1099"/>
              <a:gd name="T70" fmla="*/ 411 w 1101"/>
              <a:gd name="T71" fmla="*/ 1080 h 1099"/>
              <a:gd name="T72" fmla="*/ 401 w 1101"/>
              <a:gd name="T73" fmla="*/ 1078 h 1099"/>
              <a:gd name="T74" fmla="*/ 354 w 1101"/>
              <a:gd name="T75" fmla="*/ 1062 h 1099"/>
              <a:gd name="T76" fmla="*/ 336 w 1101"/>
              <a:gd name="T77" fmla="*/ 1054 h 1099"/>
              <a:gd name="T78" fmla="*/ 272 w 1101"/>
              <a:gd name="T79" fmla="*/ 1021 h 1099"/>
              <a:gd name="T80" fmla="*/ 5 w 1101"/>
              <a:gd name="T81" fmla="*/ 537 h 1099"/>
              <a:gd name="T82" fmla="*/ 32 w 1101"/>
              <a:gd name="T83" fmla="*/ 381 h 1099"/>
              <a:gd name="T84" fmla="*/ 39 w 1101"/>
              <a:gd name="T85" fmla="*/ 359 h 1099"/>
              <a:gd name="T86" fmla="*/ 59 w 1101"/>
              <a:gd name="T87" fmla="*/ 313 h 1099"/>
              <a:gd name="T88" fmla="*/ 59 w 1101"/>
              <a:gd name="T89" fmla="*/ 312 h 1099"/>
              <a:gd name="T90" fmla="*/ 68 w 1101"/>
              <a:gd name="T91" fmla="*/ 295 h 1099"/>
              <a:gd name="T92" fmla="*/ 69 w 1101"/>
              <a:gd name="T93" fmla="*/ 294 h 1099"/>
              <a:gd name="T94" fmla="*/ 560 w 1101"/>
              <a:gd name="T95" fmla="*/ 3 h 1099"/>
              <a:gd name="T96" fmla="*/ 1089 w 1101"/>
              <a:gd name="T97" fmla="*/ 437 h 1099"/>
              <a:gd name="T98" fmla="*/ 1090 w 1101"/>
              <a:gd name="T99" fmla="*/ 442 h 1099"/>
              <a:gd name="T100" fmla="*/ 1094 w 1101"/>
              <a:gd name="T101" fmla="*/ 463 h 1099"/>
              <a:gd name="T102" fmla="*/ 1099 w 1101"/>
              <a:gd name="T103" fmla="*/ 499 h 1099"/>
              <a:gd name="T104" fmla="*/ 1099 w 1101"/>
              <a:gd name="T105" fmla="*/ 507 h 1099"/>
              <a:gd name="T106" fmla="*/ 1101 w 1101"/>
              <a:gd name="T107" fmla="*/ 532 h 1099"/>
              <a:gd name="T108" fmla="*/ 1101 w 1101"/>
              <a:gd name="T109" fmla="*/ 551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1" h="1099">
                <a:moveTo>
                  <a:pt x="1101" y="551"/>
                </a:moveTo>
                <a:cubicBezTo>
                  <a:pt x="1101" y="554"/>
                  <a:pt x="1101" y="557"/>
                  <a:pt x="1101" y="561"/>
                </a:cubicBezTo>
                <a:cubicBezTo>
                  <a:pt x="1101" y="564"/>
                  <a:pt x="1101" y="567"/>
                  <a:pt x="1101" y="571"/>
                </a:cubicBezTo>
                <a:cubicBezTo>
                  <a:pt x="1101" y="572"/>
                  <a:pt x="1100" y="574"/>
                  <a:pt x="1100" y="575"/>
                </a:cubicBezTo>
                <a:cubicBezTo>
                  <a:pt x="1100" y="582"/>
                  <a:pt x="1100" y="589"/>
                  <a:pt x="1099" y="596"/>
                </a:cubicBezTo>
                <a:cubicBezTo>
                  <a:pt x="1099" y="598"/>
                  <a:pt x="1099" y="599"/>
                  <a:pt x="1099" y="601"/>
                </a:cubicBezTo>
                <a:cubicBezTo>
                  <a:pt x="1099" y="601"/>
                  <a:pt x="1099" y="602"/>
                  <a:pt x="1099" y="602"/>
                </a:cubicBezTo>
                <a:cubicBezTo>
                  <a:pt x="1098" y="603"/>
                  <a:pt x="1098" y="605"/>
                  <a:pt x="1098" y="606"/>
                </a:cubicBezTo>
                <a:cubicBezTo>
                  <a:pt x="1097" y="615"/>
                  <a:pt x="1096" y="625"/>
                  <a:pt x="1095" y="634"/>
                </a:cubicBezTo>
                <a:cubicBezTo>
                  <a:pt x="1094" y="637"/>
                  <a:pt x="1094" y="641"/>
                  <a:pt x="1093" y="644"/>
                </a:cubicBezTo>
                <a:cubicBezTo>
                  <a:pt x="1092" y="647"/>
                  <a:pt x="1092" y="650"/>
                  <a:pt x="1091" y="653"/>
                </a:cubicBezTo>
                <a:cubicBezTo>
                  <a:pt x="1083" y="699"/>
                  <a:pt x="1068" y="743"/>
                  <a:pt x="1049" y="784"/>
                </a:cubicBezTo>
                <a:cubicBezTo>
                  <a:pt x="1036" y="811"/>
                  <a:pt x="1021" y="837"/>
                  <a:pt x="1004" y="862"/>
                </a:cubicBezTo>
                <a:cubicBezTo>
                  <a:pt x="1001" y="866"/>
                  <a:pt x="999" y="870"/>
                  <a:pt x="996" y="874"/>
                </a:cubicBezTo>
                <a:cubicBezTo>
                  <a:pt x="988" y="884"/>
                  <a:pt x="980" y="894"/>
                  <a:pt x="972" y="903"/>
                </a:cubicBezTo>
                <a:cubicBezTo>
                  <a:pt x="932" y="951"/>
                  <a:pt x="885" y="991"/>
                  <a:pt x="831" y="1023"/>
                </a:cubicBezTo>
                <a:cubicBezTo>
                  <a:pt x="825" y="1026"/>
                  <a:pt x="820" y="1029"/>
                  <a:pt x="814" y="1032"/>
                </a:cubicBezTo>
                <a:cubicBezTo>
                  <a:pt x="789" y="1046"/>
                  <a:pt x="762" y="1058"/>
                  <a:pt x="735" y="1068"/>
                </a:cubicBezTo>
                <a:cubicBezTo>
                  <a:pt x="721" y="1073"/>
                  <a:pt x="707" y="1077"/>
                  <a:pt x="693" y="1081"/>
                </a:cubicBezTo>
                <a:cubicBezTo>
                  <a:pt x="685" y="1083"/>
                  <a:pt x="678" y="1085"/>
                  <a:pt x="670" y="1086"/>
                </a:cubicBezTo>
                <a:cubicBezTo>
                  <a:pt x="668" y="1087"/>
                  <a:pt x="666" y="1087"/>
                  <a:pt x="663" y="1088"/>
                </a:cubicBezTo>
                <a:cubicBezTo>
                  <a:pt x="660" y="1088"/>
                  <a:pt x="656" y="1089"/>
                  <a:pt x="652" y="1090"/>
                </a:cubicBezTo>
                <a:cubicBezTo>
                  <a:pt x="649" y="1090"/>
                  <a:pt x="645" y="1091"/>
                  <a:pt x="641" y="1092"/>
                </a:cubicBezTo>
                <a:cubicBezTo>
                  <a:pt x="641" y="1092"/>
                  <a:pt x="641" y="1092"/>
                  <a:pt x="641" y="1092"/>
                </a:cubicBezTo>
                <a:cubicBezTo>
                  <a:pt x="624" y="1094"/>
                  <a:pt x="608" y="1096"/>
                  <a:pt x="591" y="1097"/>
                </a:cubicBezTo>
                <a:cubicBezTo>
                  <a:pt x="590" y="1098"/>
                  <a:pt x="590" y="1098"/>
                  <a:pt x="589" y="1098"/>
                </a:cubicBezTo>
                <a:cubicBezTo>
                  <a:pt x="588" y="1098"/>
                  <a:pt x="587" y="1098"/>
                  <a:pt x="587" y="1098"/>
                </a:cubicBezTo>
                <a:cubicBezTo>
                  <a:pt x="586" y="1098"/>
                  <a:pt x="586" y="1098"/>
                  <a:pt x="585" y="1098"/>
                </a:cubicBezTo>
                <a:cubicBezTo>
                  <a:pt x="580" y="1098"/>
                  <a:pt x="574" y="1098"/>
                  <a:pt x="569" y="1099"/>
                </a:cubicBezTo>
                <a:cubicBezTo>
                  <a:pt x="563" y="1099"/>
                  <a:pt x="558" y="1099"/>
                  <a:pt x="553" y="1099"/>
                </a:cubicBezTo>
                <a:cubicBezTo>
                  <a:pt x="551" y="1099"/>
                  <a:pt x="549" y="1099"/>
                  <a:pt x="547" y="1099"/>
                </a:cubicBezTo>
                <a:cubicBezTo>
                  <a:pt x="535" y="1099"/>
                  <a:pt x="524" y="1098"/>
                  <a:pt x="512" y="1097"/>
                </a:cubicBezTo>
                <a:cubicBezTo>
                  <a:pt x="504" y="1097"/>
                  <a:pt x="497" y="1096"/>
                  <a:pt x="489" y="1095"/>
                </a:cubicBezTo>
                <a:cubicBezTo>
                  <a:pt x="484" y="1095"/>
                  <a:pt x="480" y="1094"/>
                  <a:pt x="475" y="1093"/>
                </a:cubicBezTo>
                <a:cubicBezTo>
                  <a:pt x="473" y="1093"/>
                  <a:pt x="470" y="1093"/>
                  <a:pt x="468" y="1092"/>
                </a:cubicBezTo>
                <a:cubicBezTo>
                  <a:pt x="449" y="1089"/>
                  <a:pt x="429" y="1085"/>
                  <a:pt x="411" y="1080"/>
                </a:cubicBezTo>
                <a:cubicBezTo>
                  <a:pt x="407" y="1079"/>
                  <a:pt x="404" y="1078"/>
                  <a:pt x="401" y="1078"/>
                </a:cubicBezTo>
                <a:cubicBezTo>
                  <a:pt x="385" y="1073"/>
                  <a:pt x="369" y="1068"/>
                  <a:pt x="354" y="1062"/>
                </a:cubicBezTo>
                <a:cubicBezTo>
                  <a:pt x="348" y="1059"/>
                  <a:pt x="342" y="1057"/>
                  <a:pt x="336" y="1054"/>
                </a:cubicBezTo>
                <a:cubicBezTo>
                  <a:pt x="314" y="1045"/>
                  <a:pt x="292" y="1034"/>
                  <a:pt x="272" y="1021"/>
                </a:cubicBezTo>
                <a:cubicBezTo>
                  <a:pt x="108" y="924"/>
                  <a:pt x="0" y="743"/>
                  <a:pt x="5" y="537"/>
                </a:cubicBezTo>
                <a:cubicBezTo>
                  <a:pt x="6" y="483"/>
                  <a:pt x="15" y="430"/>
                  <a:pt x="32" y="381"/>
                </a:cubicBezTo>
                <a:cubicBezTo>
                  <a:pt x="34" y="374"/>
                  <a:pt x="36" y="367"/>
                  <a:pt x="39" y="359"/>
                </a:cubicBezTo>
                <a:cubicBezTo>
                  <a:pt x="45" y="344"/>
                  <a:pt x="52" y="328"/>
                  <a:pt x="59" y="313"/>
                </a:cubicBezTo>
                <a:cubicBezTo>
                  <a:pt x="59" y="312"/>
                  <a:pt x="59" y="312"/>
                  <a:pt x="59" y="312"/>
                </a:cubicBezTo>
                <a:cubicBezTo>
                  <a:pt x="68" y="295"/>
                  <a:pt x="68" y="295"/>
                  <a:pt x="68" y="295"/>
                </a:cubicBezTo>
                <a:cubicBezTo>
                  <a:pt x="69" y="294"/>
                  <a:pt x="69" y="294"/>
                  <a:pt x="69" y="294"/>
                </a:cubicBezTo>
                <a:cubicBezTo>
                  <a:pt x="162" y="119"/>
                  <a:pt x="349" y="0"/>
                  <a:pt x="560" y="3"/>
                </a:cubicBezTo>
                <a:cubicBezTo>
                  <a:pt x="820" y="6"/>
                  <a:pt x="1037" y="191"/>
                  <a:pt x="1089" y="437"/>
                </a:cubicBezTo>
                <a:cubicBezTo>
                  <a:pt x="1089" y="439"/>
                  <a:pt x="1090" y="440"/>
                  <a:pt x="1090" y="442"/>
                </a:cubicBezTo>
                <a:cubicBezTo>
                  <a:pt x="1092" y="449"/>
                  <a:pt x="1093" y="456"/>
                  <a:pt x="1094" y="463"/>
                </a:cubicBezTo>
                <a:cubicBezTo>
                  <a:pt x="1096" y="475"/>
                  <a:pt x="1097" y="487"/>
                  <a:pt x="1099" y="499"/>
                </a:cubicBezTo>
                <a:cubicBezTo>
                  <a:pt x="1099" y="502"/>
                  <a:pt x="1099" y="504"/>
                  <a:pt x="1099" y="507"/>
                </a:cubicBezTo>
                <a:cubicBezTo>
                  <a:pt x="1100" y="515"/>
                  <a:pt x="1100" y="523"/>
                  <a:pt x="1101" y="532"/>
                </a:cubicBezTo>
                <a:cubicBezTo>
                  <a:pt x="1101" y="538"/>
                  <a:pt x="1101" y="544"/>
                  <a:pt x="1101" y="551"/>
                </a:cubicBezTo>
                <a:close/>
              </a:path>
            </a:pathLst>
          </a:custGeom>
          <a:solidFill>
            <a:srgbClr val="F8D1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752" name="Freeform 38"/>
          <p:cNvSpPr/>
          <p:nvPr/>
        </p:nvSpPr>
        <p:spPr bwMode="auto">
          <a:xfrm>
            <a:off x="506514" y="2441834"/>
            <a:ext cx="791732" cy="745239"/>
          </a:xfrm>
          <a:custGeom>
            <a:avLst/>
            <a:gdLst>
              <a:gd name="T0" fmla="*/ 59 w 93"/>
              <a:gd name="T1" fmla="*/ 9 h 93"/>
              <a:gd name="T2" fmla="*/ 56 w 93"/>
              <a:gd name="T3" fmla="*/ 6 h 93"/>
              <a:gd name="T4" fmla="*/ 56 w 93"/>
              <a:gd name="T5" fmla="*/ 7 h 93"/>
              <a:gd name="T6" fmla="*/ 55 w 93"/>
              <a:gd name="T7" fmla="*/ 6 h 93"/>
              <a:gd name="T8" fmla="*/ 51 w 93"/>
              <a:gd name="T9" fmla="*/ 3 h 93"/>
              <a:gd name="T10" fmla="*/ 50 w 93"/>
              <a:gd name="T11" fmla="*/ 4 h 93"/>
              <a:gd name="T12" fmla="*/ 49 w 93"/>
              <a:gd name="T13" fmla="*/ 2 h 93"/>
              <a:gd name="T14" fmla="*/ 45 w 93"/>
              <a:gd name="T15" fmla="*/ 2 h 93"/>
              <a:gd name="T16" fmla="*/ 39 w 93"/>
              <a:gd name="T17" fmla="*/ 0 h 93"/>
              <a:gd name="T18" fmla="*/ 37 w 93"/>
              <a:gd name="T19" fmla="*/ 0 h 93"/>
              <a:gd name="T20" fmla="*/ 33 w 93"/>
              <a:gd name="T21" fmla="*/ 1 h 93"/>
              <a:gd name="T22" fmla="*/ 31 w 93"/>
              <a:gd name="T23" fmla="*/ 0 h 93"/>
              <a:gd name="T24" fmla="*/ 27 w 93"/>
              <a:gd name="T25" fmla="*/ 2 h 93"/>
              <a:gd name="T26" fmla="*/ 25 w 93"/>
              <a:gd name="T27" fmla="*/ 1 h 93"/>
              <a:gd name="T28" fmla="*/ 21 w 93"/>
              <a:gd name="T29" fmla="*/ 4 h 93"/>
              <a:gd name="T30" fmla="*/ 19 w 93"/>
              <a:gd name="T31" fmla="*/ 3 h 93"/>
              <a:gd name="T32" fmla="*/ 16 w 93"/>
              <a:gd name="T33" fmla="*/ 7 h 93"/>
              <a:gd name="T34" fmla="*/ 14 w 93"/>
              <a:gd name="T35" fmla="*/ 6 h 93"/>
              <a:gd name="T36" fmla="*/ 12 w 93"/>
              <a:gd name="T37" fmla="*/ 10 h 93"/>
              <a:gd name="T38" fmla="*/ 10 w 93"/>
              <a:gd name="T39" fmla="*/ 10 h 93"/>
              <a:gd name="T40" fmla="*/ 8 w 93"/>
              <a:gd name="T41" fmla="*/ 15 h 93"/>
              <a:gd name="T42" fmla="*/ 6 w 93"/>
              <a:gd name="T43" fmla="*/ 15 h 93"/>
              <a:gd name="T44" fmla="*/ 4 w 93"/>
              <a:gd name="T45" fmla="*/ 20 h 93"/>
              <a:gd name="T46" fmla="*/ 3 w 93"/>
              <a:gd name="T47" fmla="*/ 21 h 93"/>
              <a:gd name="T48" fmla="*/ 2 w 93"/>
              <a:gd name="T49" fmla="*/ 26 h 93"/>
              <a:gd name="T50" fmla="*/ 1 w 93"/>
              <a:gd name="T51" fmla="*/ 27 h 93"/>
              <a:gd name="T52" fmla="*/ 1 w 93"/>
              <a:gd name="T53" fmla="*/ 32 h 93"/>
              <a:gd name="T54" fmla="*/ 0 w 93"/>
              <a:gd name="T55" fmla="*/ 33 h 93"/>
              <a:gd name="T56" fmla="*/ 1 w 93"/>
              <a:gd name="T57" fmla="*/ 39 h 93"/>
              <a:gd name="T58" fmla="*/ 1 w 93"/>
              <a:gd name="T59" fmla="*/ 43 h 93"/>
              <a:gd name="T60" fmla="*/ 2 w 93"/>
              <a:gd name="T61" fmla="*/ 44 h 93"/>
              <a:gd name="T62" fmla="*/ 3 w 93"/>
              <a:gd name="T63" fmla="*/ 49 h 93"/>
              <a:gd name="T64" fmla="*/ 4 w 93"/>
              <a:gd name="T65" fmla="*/ 50 h 93"/>
              <a:gd name="T66" fmla="*/ 3 w 93"/>
              <a:gd name="T67" fmla="*/ 51 h 93"/>
              <a:gd name="T68" fmla="*/ 7 w 93"/>
              <a:gd name="T69" fmla="*/ 56 h 93"/>
              <a:gd name="T70" fmla="*/ 7 w 93"/>
              <a:gd name="T71" fmla="*/ 56 h 93"/>
              <a:gd name="T72" fmla="*/ 10 w 93"/>
              <a:gd name="T73" fmla="*/ 59 h 93"/>
              <a:gd name="T74" fmla="*/ 43 w 93"/>
              <a:gd name="T7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" h="93">
                <a:moveTo>
                  <a:pt x="93" y="43"/>
                </a:move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5" y="5"/>
                  <a:pt x="55" y="5"/>
                </a:cubicBezTo>
                <a:cubicBezTo>
                  <a:pt x="51" y="3"/>
                  <a:pt x="51" y="3"/>
                  <a:pt x="51" y="3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6" y="2"/>
                  <a:pt x="26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5" y="7"/>
                  <a:pt x="15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1"/>
                  <a:pt x="11" y="11"/>
                  <a:pt x="10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3"/>
                  <a:pt x="1" y="43"/>
                  <a:pt x="1" y="43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5"/>
                  <a:pt x="1" y="45"/>
                  <a:pt x="1" y="45"/>
                </a:cubicBezTo>
                <a:cubicBezTo>
                  <a:pt x="3" y="49"/>
                  <a:pt x="3" y="49"/>
                  <a:pt x="3" y="49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3" y="51"/>
                  <a:pt x="3" y="51"/>
                  <a:pt x="3" y="51"/>
                </a:cubicBezTo>
                <a:cubicBezTo>
                  <a:pt x="6" y="54"/>
                  <a:pt x="6" y="54"/>
                  <a:pt x="6" y="54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43" y="93"/>
                  <a:pt x="43" y="93"/>
                  <a:pt x="43" y="93"/>
                </a:cubicBezTo>
                <a:cubicBezTo>
                  <a:pt x="69" y="89"/>
                  <a:pt x="90" y="69"/>
                  <a:pt x="93" y="4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88" name="Imagem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826" y="2194000"/>
            <a:ext cx="1098522" cy="968515"/>
          </a:xfrm>
          <a:prstGeom prst="rect">
            <a:avLst/>
          </a:prstGeom>
        </p:spPr>
      </p:pic>
      <p:pic>
        <p:nvPicPr>
          <p:cNvPr id="2097189" name="Imagem 20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941" y="3656188"/>
            <a:ext cx="668597" cy="1143086"/>
          </a:xfrm>
          <a:prstGeom prst="rect">
            <a:avLst/>
          </a:prstGeom>
        </p:spPr>
      </p:pic>
      <p:pic>
        <p:nvPicPr>
          <p:cNvPr id="2097190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21" y="5522982"/>
            <a:ext cx="692627" cy="771563"/>
          </a:xfrm>
          <a:prstGeom prst="rect">
            <a:avLst/>
          </a:prstGeom>
        </p:spPr>
      </p:pic>
      <p:pic>
        <p:nvPicPr>
          <p:cNvPr id="2097191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473" y="2389794"/>
            <a:ext cx="749449" cy="676922"/>
          </a:xfrm>
          <a:prstGeom prst="rect">
            <a:avLst/>
          </a:prstGeom>
        </p:spPr>
      </p:pic>
      <p:pic>
        <p:nvPicPr>
          <p:cNvPr id="20971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448" y="3820271"/>
            <a:ext cx="1241010" cy="1094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93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981" y="5469036"/>
            <a:ext cx="892051" cy="873466"/>
          </a:xfrm>
          <a:prstGeom prst="rect">
            <a:avLst/>
          </a:prstGeom>
        </p:spPr>
      </p:pic>
      <p:pic>
        <p:nvPicPr>
          <p:cNvPr id="2097194" name="Imagem 245"/>
          <p:cNvPicPr>
            <a:picLocks noChangeAspect="1"/>
          </p:cNvPicPr>
          <p:nvPr/>
        </p:nvPicPr>
        <p:blipFill rotWithShape="1">
          <a:blip r:embed="rId8" cstate="print"/>
          <a:srcRect l="52810" t="1136" r="5745" b="46110"/>
          <a:stretch>
            <a:fillRect/>
          </a:stretch>
        </p:blipFill>
        <p:spPr>
          <a:xfrm>
            <a:off x="8291294" y="3754297"/>
            <a:ext cx="1123658" cy="1072692"/>
          </a:xfrm>
          <a:prstGeom prst="rect">
            <a:avLst/>
          </a:prstGeom>
        </p:spPr>
      </p:pic>
      <p:sp>
        <p:nvSpPr>
          <p:cNvPr id="1048753" name="Retângulo 38"/>
          <p:cNvSpPr/>
          <p:nvPr/>
        </p:nvSpPr>
        <p:spPr>
          <a:xfrm>
            <a:off x="-1" y="691098"/>
            <a:ext cx="12192000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95" name="Imagem 3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981" y="955261"/>
            <a:ext cx="693950" cy="693950"/>
          </a:xfrm>
          <a:prstGeom prst="rect">
            <a:avLst/>
          </a:prstGeom>
        </p:spPr>
      </p:pic>
      <p:sp>
        <p:nvSpPr>
          <p:cNvPr id="1048754" name="Retângulo 40"/>
          <p:cNvSpPr/>
          <p:nvPr/>
        </p:nvSpPr>
        <p:spPr>
          <a:xfrm>
            <a:off x="11132293" y="1598462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</a:rPr>
              <a:t>#pública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tângulo 1"/>
          <p:cNvSpPr/>
          <p:nvPr/>
        </p:nvSpPr>
        <p:spPr>
          <a:xfrm>
            <a:off x="-1" y="1382226"/>
            <a:ext cx="12192000" cy="4242391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97196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680" y="1842103"/>
            <a:ext cx="3322639" cy="3322639"/>
          </a:xfrm>
          <a:prstGeom prst="rect">
            <a:avLst/>
          </a:prstGeom>
        </p:spPr>
      </p:pic>
      <p:sp>
        <p:nvSpPr>
          <p:cNvPr id="1048761" name="Retângulo 5"/>
          <p:cNvSpPr/>
          <p:nvPr/>
        </p:nvSpPr>
        <p:spPr>
          <a:xfrm>
            <a:off x="3772287" y="33053"/>
            <a:ext cx="46474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sz="7200" b="1" i="0" u="none" strike="noStrike" kern="1200" cap="none" spc="0" normalizeH="0" baseline="0" noProof="0" dirty="0">
                <a:ln>
                  <a:noFill/>
                </a:ln>
                <a:solidFill>
                  <a:srgbClr val="015F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bb.com.br</a:t>
            </a:r>
          </a:p>
        </p:txBody>
      </p:sp>
      <p:pic>
        <p:nvPicPr>
          <p:cNvPr id="2097197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" y="5878902"/>
            <a:ext cx="1304925" cy="914400"/>
          </a:xfrm>
          <a:prstGeom prst="rect">
            <a:avLst/>
          </a:prstGeom>
        </p:spPr>
      </p:pic>
      <p:grpSp>
        <p:nvGrpSpPr>
          <p:cNvPr id="64" name="Grupo 16"/>
          <p:cNvGrpSpPr/>
          <p:nvPr/>
        </p:nvGrpSpPr>
        <p:grpSpPr>
          <a:xfrm>
            <a:off x="8783792" y="5988085"/>
            <a:ext cx="2070483" cy="483430"/>
            <a:chOff x="8521317" y="6030420"/>
            <a:chExt cx="2070483" cy="483430"/>
          </a:xfrm>
        </p:grpSpPr>
        <p:pic>
          <p:nvPicPr>
            <p:cNvPr id="2097198" name="Imagem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1317" y="6115149"/>
              <a:ext cx="148554" cy="120514"/>
            </a:xfrm>
            <a:prstGeom prst="rect">
              <a:avLst/>
            </a:prstGeom>
          </p:spPr>
        </p:pic>
        <p:pic>
          <p:nvPicPr>
            <p:cNvPr id="2097199" name="Imagem 19"/>
            <p:cNvPicPr>
              <a:picLocks noChangeAspect="1"/>
            </p:cNvPicPr>
            <p:nvPr/>
          </p:nvPicPr>
          <p:blipFill rotWithShape="1">
            <a:blip r:embed="rId5" cstate="print"/>
            <a:srcRect l="21484" r="22361"/>
            <a:stretch>
              <a:fillRect/>
            </a:stretch>
          </p:blipFill>
          <p:spPr>
            <a:xfrm>
              <a:off x="8529784" y="6318068"/>
              <a:ext cx="148554" cy="142648"/>
            </a:xfrm>
            <a:prstGeom prst="rect">
              <a:avLst/>
            </a:prstGeom>
          </p:spPr>
        </p:pic>
        <p:sp>
          <p:nvSpPr>
            <p:cNvPr id="1048762" name="CaixaDeTexto 20"/>
            <p:cNvSpPr txBox="1"/>
            <p:nvPr/>
          </p:nvSpPr>
          <p:spPr>
            <a:xfrm>
              <a:off x="8636000" y="6030420"/>
              <a:ext cx="1947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3569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@bancodobrasil</a:t>
              </a:r>
            </a:p>
          </p:txBody>
        </p:sp>
        <p:sp>
          <p:nvSpPr>
            <p:cNvPr id="1048763" name="CaixaDeTexto 21"/>
            <p:cNvSpPr txBox="1"/>
            <p:nvPr/>
          </p:nvSpPr>
          <p:spPr>
            <a:xfrm>
              <a:off x="8644467" y="6252240"/>
              <a:ext cx="1947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3569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/bancodobrasil</a:t>
              </a:r>
            </a:p>
          </p:txBody>
        </p:sp>
      </p:grpSp>
      <p:grpSp>
        <p:nvGrpSpPr>
          <p:cNvPr id="65" name="Grupo 12"/>
          <p:cNvGrpSpPr/>
          <p:nvPr/>
        </p:nvGrpSpPr>
        <p:grpSpPr>
          <a:xfrm>
            <a:off x="1680029" y="5655277"/>
            <a:ext cx="5133576" cy="1815882"/>
            <a:chOff x="214283" y="5655277"/>
            <a:chExt cx="5133576" cy="1815882"/>
          </a:xfrm>
        </p:grpSpPr>
        <p:sp>
          <p:nvSpPr>
            <p:cNvPr id="1048764" name="CaixaDeTexto 23"/>
            <p:cNvSpPr txBox="1"/>
            <p:nvPr/>
          </p:nvSpPr>
          <p:spPr>
            <a:xfrm>
              <a:off x="214283" y="5675775"/>
              <a:ext cx="28544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sz="1400" dirty="0">
                  <a:solidFill>
                    <a:srgbClr val="23569C"/>
                  </a:solidFill>
                </a:rPr>
                <a:t>Central de Relacionamento BB</a:t>
              </a:r>
            </a:p>
            <a:p>
              <a:pPr lvl="0"/>
              <a:r>
                <a:rPr lang="pt-BR" sz="1400" b="1" dirty="0">
                  <a:solidFill>
                    <a:srgbClr val="23569C"/>
                  </a:solidFill>
                </a:rPr>
                <a:t>4004 0001 / 0800 729 0001</a:t>
              </a:r>
            </a:p>
            <a:p>
              <a:pPr lvl="0"/>
              <a:endParaRPr lang="pt-BR" sz="1400" b="1" dirty="0">
                <a:solidFill>
                  <a:srgbClr val="23569C"/>
                </a:solidFill>
              </a:endParaRPr>
            </a:p>
            <a:p>
              <a:pPr lvl="0"/>
              <a:r>
                <a:rPr lang="pt-BR" sz="1400" dirty="0">
                  <a:solidFill>
                    <a:srgbClr val="23569C"/>
                  </a:solidFill>
                </a:rPr>
                <a:t>Deficientes Auditivos/Fala</a:t>
              </a:r>
            </a:p>
            <a:p>
              <a:pPr lvl="0"/>
              <a:r>
                <a:rPr lang="pt-BR" sz="1400" b="1" dirty="0">
                  <a:solidFill>
                    <a:srgbClr val="23569C"/>
                  </a:solidFill>
                </a:rPr>
                <a:t>0800 775 5045</a:t>
              </a:r>
            </a:p>
            <a:p>
              <a:pPr lvl="0"/>
              <a:endParaRPr lang="pt-BR" sz="1400" b="1" dirty="0">
                <a:solidFill>
                  <a:srgbClr val="23569C"/>
                </a:solidFill>
              </a:endParaRPr>
            </a:p>
          </p:txBody>
        </p:sp>
        <p:sp>
          <p:nvSpPr>
            <p:cNvPr id="1048765" name="CaixaDeTexto 24"/>
            <p:cNvSpPr txBox="1"/>
            <p:nvPr/>
          </p:nvSpPr>
          <p:spPr>
            <a:xfrm>
              <a:off x="3183442" y="5655277"/>
              <a:ext cx="21644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sz="1400" dirty="0">
                  <a:solidFill>
                    <a:srgbClr val="23569C"/>
                  </a:solidFill>
                </a:rPr>
                <a:t>SAC e Assistência 24 horas</a:t>
              </a:r>
            </a:p>
            <a:p>
              <a:pPr lvl="0"/>
              <a:r>
                <a:rPr lang="pt-BR" sz="1400" b="1" dirty="0">
                  <a:solidFill>
                    <a:srgbClr val="23569C"/>
                  </a:solidFill>
                </a:rPr>
                <a:t>0800 729 7000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0"/>
              <a:r>
                <a:rPr lang="pt-BR" sz="1400" dirty="0">
                  <a:solidFill>
                    <a:srgbClr val="23569C"/>
                  </a:solidFill>
                </a:rPr>
                <a:t>Ouvidoria BB</a:t>
              </a:r>
            </a:p>
            <a:p>
              <a:pPr lvl="0"/>
              <a:r>
                <a:rPr lang="pt-BR" sz="1400" b="1" dirty="0">
                  <a:solidFill>
                    <a:srgbClr val="23569C"/>
                  </a:solidFill>
                </a:rPr>
                <a:t>0800 729 5678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pt-BR" sz="1400" b="1" dirty="0">
                <a:solidFill>
                  <a:srgbClr val="23569C"/>
                </a:solidFill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766" name="CaixaDeTexto 25"/>
          <p:cNvSpPr txBox="1"/>
          <p:nvPr/>
        </p:nvSpPr>
        <p:spPr>
          <a:xfrm>
            <a:off x="6919820" y="5649074"/>
            <a:ext cx="187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>
                <a:solidFill>
                  <a:srgbClr val="23569C"/>
                </a:solidFill>
              </a:rPr>
              <a:t>Ouvidoria BB Seguros</a:t>
            </a:r>
          </a:p>
          <a:p>
            <a:pPr lvl="0"/>
            <a:r>
              <a:rPr lang="pt-BR" sz="1400" b="1" dirty="0">
                <a:solidFill>
                  <a:srgbClr val="23569C"/>
                </a:solidFill>
              </a:rPr>
              <a:t>0800 775 2345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2356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2356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113" y="1927225"/>
            <a:ext cx="2782887" cy="4930775"/>
          </a:xfrm>
          <a:prstGeom prst="rect">
            <a:avLst/>
          </a:prstGeom>
        </p:spPr>
      </p:pic>
      <p:sp>
        <p:nvSpPr>
          <p:cNvPr id="1048647" name="Retângulo 20"/>
          <p:cNvSpPr/>
          <p:nvPr/>
        </p:nvSpPr>
        <p:spPr>
          <a:xfrm>
            <a:off x="0" y="691098"/>
            <a:ext cx="12191999" cy="1241947"/>
          </a:xfrm>
          <a:prstGeom prst="rect">
            <a:avLst/>
          </a:prstGeom>
          <a:solidFill>
            <a:srgbClr val="F8D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97177" name="Imagem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981" y="955261"/>
            <a:ext cx="693950" cy="693950"/>
          </a:xfrm>
          <a:prstGeom prst="rect">
            <a:avLst/>
          </a:prstGeom>
        </p:spPr>
      </p:pic>
      <p:sp>
        <p:nvSpPr>
          <p:cNvPr id="1048648" name="Retângulo 18"/>
          <p:cNvSpPr/>
          <p:nvPr/>
        </p:nvSpPr>
        <p:spPr>
          <a:xfrm>
            <a:off x="302156" y="1984549"/>
            <a:ext cx="826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3569C"/>
                </a:solidFill>
                <a:effectLst/>
                <a:latin typeface="Arial" panose="020B0604020202020204" pitchFamily="34" charset="0"/>
              </a:rPr>
              <a:t>Conceito/Finalidade</a:t>
            </a:r>
          </a:p>
        </p:txBody>
      </p:sp>
      <p:sp>
        <p:nvSpPr>
          <p:cNvPr id="1048649" name="Retângulo de cantos arredondados 192"/>
          <p:cNvSpPr/>
          <p:nvPr/>
        </p:nvSpPr>
        <p:spPr>
          <a:xfrm>
            <a:off x="720000" y="2588396"/>
            <a:ext cx="8558773" cy="2496787"/>
          </a:xfrm>
          <a:prstGeom prst="roundRect">
            <a:avLst>
              <a:gd name="adj" fmla="val 225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algn="just"/>
            <a:r>
              <a:rPr lang="pt-BR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RenovAgro é o Programa para a adaptação à mudança do clima e baixa emissão de carbono na agropecuária e tem como finalidade reduzir as emissões de gases de efeito estufa oriundas das atividades agropecuárias, o desmatamento, aumentar a produção agropecuária em bases sustentáveis, adequar as propriedades rurais à legislação ambiental, ampliar a área de florestas cultivadas e estimular a recuperação de áreas degradadas.</a:t>
            </a:r>
          </a:p>
        </p:txBody>
      </p:sp>
      <p:pic>
        <p:nvPicPr>
          <p:cNvPr id="2097178" name="Imagem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26" y="2588400"/>
            <a:ext cx="609524" cy="609524"/>
          </a:xfrm>
          <a:prstGeom prst="rect">
            <a:avLst/>
          </a:prstGeom>
        </p:spPr>
      </p:pic>
      <p:sp>
        <p:nvSpPr>
          <p:cNvPr id="1048650" name="Retângulo 15"/>
          <p:cNvSpPr/>
          <p:nvPr/>
        </p:nvSpPr>
        <p:spPr>
          <a:xfrm>
            <a:off x="11132293" y="1598462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</a:rPr>
              <a:t>#pública</a:t>
            </a:r>
          </a:p>
        </p:txBody>
      </p:sp>
      <p:sp>
        <p:nvSpPr>
          <p:cNvPr id="1048651" name="Retângulo 16"/>
          <p:cNvSpPr/>
          <p:nvPr/>
        </p:nvSpPr>
        <p:spPr>
          <a:xfrm>
            <a:off x="10501935" y="4855367"/>
            <a:ext cx="1387457" cy="1295994"/>
          </a:xfrm>
          <a:prstGeom prst="rect">
            <a:avLst/>
          </a:prstGeom>
          <a:noFill/>
          <a:ln w="88900">
            <a:solidFill>
              <a:srgbClr val="F8D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45736" name="Conector reto 17"/>
          <p:cNvCxnSpPr>
            <a:cxnSpLocks/>
          </p:cNvCxnSpPr>
          <p:nvPr/>
        </p:nvCxnSpPr>
        <p:spPr>
          <a:xfrm flipH="1">
            <a:off x="9409113" y="6151361"/>
            <a:ext cx="1744620" cy="0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Conector reto 19"/>
          <p:cNvCxnSpPr>
            <a:cxnSpLocks/>
          </p:cNvCxnSpPr>
          <p:nvPr/>
        </p:nvCxnSpPr>
        <p:spPr>
          <a:xfrm flipH="1">
            <a:off x="11345968" y="4855367"/>
            <a:ext cx="846032" cy="14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Conector reto 21"/>
          <p:cNvCxnSpPr>
            <a:cxnSpLocks/>
            <a:stCxn id="1048651" idx="1"/>
          </p:cNvCxnSpPr>
          <p:nvPr/>
        </p:nvCxnSpPr>
        <p:spPr>
          <a:xfrm>
            <a:off x="10501935" y="5503364"/>
            <a:ext cx="8089" cy="1346699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Conector reto 22"/>
          <p:cNvCxnSpPr>
            <a:cxnSpLocks/>
          </p:cNvCxnSpPr>
          <p:nvPr/>
        </p:nvCxnSpPr>
        <p:spPr>
          <a:xfrm>
            <a:off x="11889392" y="1927225"/>
            <a:ext cx="0" cy="3441774"/>
          </a:xfrm>
          <a:prstGeom prst="line">
            <a:avLst/>
          </a:prstGeom>
          <a:ln w="88900">
            <a:solidFill>
              <a:srgbClr val="F8D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2" name="Retângulo 1"/>
          <p:cNvSpPr/>
          <p:nvPr/>
        </p:nvSpPr>
        <p:spPr>
          <a:xfrm>
            <a:off x="9624392" y="4072417"/>
            <a:ext cx="2304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RenovAgro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tângulo 2"/>
          <p:cNvSpPr/>
          <p:nvPr/>
        </p:nvSpPr>
        <p:spPr>
          <a:xfrm>
            <a:off x="0" y="0"/>
            <a:ext cx="12192000" cy="450056"/>
          </a:xfrm>
          <a:prstGeom prst="rect">
            <a:avLst/>
          </a:prstGeom>
          <a:solidFill>
            <a:srgbClr val="30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CONDIÇÕES GERAIS – RenovAgro</a:t>
            </a:r>
          </a:p>
        </p:txBody>
      </p:sp>
      <p:sp>
        <p:nvSpPr>
          <p:cNvPr id="1048657" name="Hexágono 21"/>
          <p:cNvSpPr/>
          <p:nvPr/>
        </p:nvSpPr>
        <p:spPr>
          <a:xfrm>
            <a:off x="3029193" y="2459359"/>
            <a:ext cx="2465667" cy="2174618"/>
          </a:xfrm>
          <a:prstGeom prst="hexag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48658" name="Hexágono 25"/>
          <p:cNvSpPr/>
          <p:nvPr/>
        </p:nvSpPr>
        <p:spPr>
          <a:xfrm>
            <a:off x="5024359" y="1339854"/>
            <a:ext cx="2520000" cy="2160000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659" name="CaixaDeTexto 31"/>
          <p:cNvSpPr txBox="1"/>
          <p:nvPr/>
        </p:nvSpPr>
        <p:spPr>
          <a:xfrm>
            <a:off x="-7624" y="921905"/>
            <a:ext cx="35303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</a:t>
            </a:r>
            <a:b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Produtores rurais pessoas físicas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jurídicas e suas cooperativas.</a:t>
            </a:r>
          </a:p>
        </p:txBody>
      </p:sp>
      <p:sp>
        <p:nvSpPr>
          <p:cNvPr id="1048660" name="CaixaDeTexto 37"/>
          <p:cNvSpPr txBox="1"/>
          <p:nvPr/>
        </p:nvSpPr>
        <p:spPr>
          <a:xfrm>
            <a:off x="3026194" y="2671351"/>
            <a:ext cx="2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Teto</a:t>
            </a:r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 milhões por </a:t>
            </a: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beneficiário, por ano agrícola.</a:t>
            </a:r>
          </a:p>
        </p:txBody>
      </p:sp>
      <p:sp>
        <p:nvSpPr>
          <p:cNvPr id="1048661" name="CaixaDeTexto 38"/>
          <p:cNvSpPr txBox="1"/>
          <p:nvPr/>
        </p:nvSpPr>
        <p:spPr>
          <a:xfrm>
            <a:off x="5024359" y="1341311"/>
            <a:ext cx="251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Encargos </a:t>
            </a:r>
          </a:p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Financeiros</a:t>
            </a:r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RenovAgro Ambiental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juros de 8,5% a.a.</a:t>
            </a:r>
          </a:p>
          <a:p>
            <a:pPr lvl="0" algn="ctr"/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RenovAgro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Recuperação e Conversão: juros de 8,5% a.a.</a:t>
            </a:r>
          </a:p>
          <a:p>
            <a:pPr lvl="0" algn="ctr"/>
            <a:r>
              <a:rPr lang="pt-BR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Finalidades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juros de 10% a.a.</a:t>
            </a:r>
          </a:p>
        </p:txBody>
      </p:sp>
      <p:sp>
        <p:nvSpPr>
          <p:cNvPr id="1048662" name="Elipse 30"/>
          <p:cNvSpPr/>
          <p:nvPr/>
        </p:nvSpPr>
        <p:spPr>
          <a:xfrm>
            <a:off x="9730430" y="574518"/>
            <a:ext cx="2313434" cy="2356660"/>
          </a:xfrm>
          <a:prstGeom prst="ellipse">
            <a:avLst/>
          </a:prstGeom>
          <a:solidFill>
            <a:srgbClr val="304050"/>
          </a:solidFill>
          <a:ln w="117475" cmpd="sng">
            <a:solidFill>
              <a:srgbClr val="304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663" name="CaixaDeTexto 33"/>
          <p:cNvSpPr txBox="1"/>
          <p:nvPr/>
        </p:nvSpPr>
        <p:spPr>
          <a:xfrm>
            <a:off x="11409411" y="86528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#interna</a:t>
            </a:r>
          </a:p>
        </p:txBody>
      </p:sp>
      <p:pic>
        <p:nvPicPr>
          <p:cNvPr id="2097179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3377" y="798212"/>
            <a:ext cx="2160503" cy="1660149"/>
          </a:xfrm>
          <a:prstGeom prst="rect">
            <a:avLst/>
          </a:prstGeom>
        </p:spPr>
      </p:pic>
      <p:sp>
        <p:nvSpPr>
          <p:cNvPr id="1048664" name="Hexágono 20"/>
          <p:cNvSpPr/>
          <p:nvPr/>
        </p:nvSpPr>
        <p:spPr>
          <a:xfrm>
            <a:off x="1057032" y="1290222"/>
            <a:ext cx="2465667" cy="2174618"/>
          </a:xfrm>
          <a:prstGeom prst="hexagon">
            <a:avLst/>
          </a:prstGeom>
          <a:solidFill>
            <a:srgbClr val="2D6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8665" name="CaixaDeTexto 22"/>
          <p:cNvSpPr txBox="1"/>
          <p:nvPr/>
        </p:nvSpPr>
        <p:spPr>
          <a:xfrm>
            <a:off x="1057032" y="1290222"/>
            <a:ext cx="25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</a:t>
            </a:r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Produtores rurais </a:t>
            </a: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físicas ou jurídicas e suas cooperativas.</a:t>
            </a:r>
          </a:p>
        </p:txBody>
      </p:sp>
      <p:sp>
        <p:nvSpPr>
          <p:cNvPr id="1048666" name="Hexágono 23"/>
          <p:cNvSpPr/>
          <p:nvPr/>
        </p:nvSpPr>
        <p:spPr>
          <a:xfrm>
            <a:off x="941695" y="3544232"/>
            <a:ext cx="2569104" cy="2211003"/>
          </a:xfrm>
          <a:prstGeom prst="hexagon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48667" name="CaixaDeTexto 24"/>
          <p:cNvSpPr txBox="1"/>
          <p:nvPr/>
        </p:nvSpPr>
        <p:spPr>
          <a:xfrm>
            <a:off x="783254" y="3482874"/>
            <a:ext cx="282640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</a:t>
            </a:r>
          </a:p>
          <a:p>
            <a:pPr lvl="0" algn="ctr"/>
            <a:endParaRPr lang="pt-B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as emissões de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de efeito estufa oriundas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atividades agropecuárias, o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desmatamento, aumentar a produção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 em bases sustentáveis,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adequar as propriedades rurais à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legislação ambiental, ampliar a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florestas cultivadas e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a recuperação de </a:t>
            </a:r>
          </a:p>
          <a:p>
            <a:pPr marL="90487" lvl="0"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degradadas.</a:t>
            </a:r>
          </a:p>
        </p:txBody>
      </p:sp>
      <p:graphicFrame>
        <p:nvGraphicFramePr>
          <p:cNvPr id="4194304" name="Tabela 29"/>
          <p:cNvGraphicFramePr>
            <a:graphicFrameLocks noGrp="1"/>
          </p:cNvGraphicFramePr>
          <p:nvPr/>
        </p:nvGraphicFramePr>
        <p:xfrm>
          <a:off x="5317073" y="4248016"/>
          <a:ext cx="6410736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68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Finalidade</a:t>
                      </a:r>
                    </a:p>
                  </a:txBody>
                  <a:tcPr>
                    <a:solidFill>
                      <a:srgbClr val="304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 </a:t>
                      </a:r>
                      <a:r>
                        <a:rPr lang="pt-BR" sz="1600" dirty="0"/>
                        <a:t>Prazo</a:t>
                      </a:r>
                    </a:p>
                  </a:txBody>
                  <a:tcPr>
                    <a:solidFill>
                      <a:srgbClr val="304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indent="-92075"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*Implantação e manutenção de florestas comerciais e para produção de carvão vegetal;</a:t>
                      </a:r>
                    </a:p>
                    <a:p>
                      <a:pPr marL="92075" indent="-92075"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*Implantação e manutenção de florestas de dendezeiro, açaí, cacau, oliveiras e nogueiras;</a:t>
                      </a:r>
                    </a:p>
                    <a:p>
                      <a:pPr marL="0" indent="0"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*Recomposição e manutenção de preservação permanente ou de reserva legal.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até 12 anos, incluídos até 8 anos de carência, não podendo ultrapassar 6 meses da data do primeiro corte ou colheita.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 indent="-92075"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*Aquisição de bovinos, bubalinos, ovinos e caprinos para reprodução, sêmen, óvulos e embriões dessas espécies.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até 5 anos, devendo a primeira parcela ocorrer em até 12 meses após a contratação.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*Demais finalidades não enquadráveis acima.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até 10 anos, incluídos até 5 anos de carência.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8668" name="Hexágono 32"/>
          <p:cNvSpPr/>
          <p:nvPr/>
        </p:nvSpPr>
        <p:spPr>
          <a:xfrm>
            <a:off x="3122102" y="510127"/>
            <a:ext cx="2304260" cy="1867404"/>
          </a:xfrm>
          <a:prstGeom prst="hexagon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48669" name="CaixaDeTexto 34"/>
          <p:cNvSpPr txBox="1"/>
          <p:nvPr/>
        </p:nvSpPr>
        <p:spPr>
          <a:xfrm>
            <a:off x="3053864" y="511584"/>
            <a:ext cx="239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</a:p>
          <a:p>
            <a:pPr lvl="0"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</a:t>
            </a:r>
            <a:b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e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Próprio Equalizado.</a:t>
            </a:r>
          </a:p>
        </p:txBody>
      </p:sp>
      <p:sp>
        <p:nvSpPr>
          <p:cNvPr id="1048670" name="Hexágono 3"/>
          <p:cNvSpPr/>
          <p:nvPr/>
        </p:nvSpPr>
        <p:spPr>
          <a:xfrm>
            <a:off x="7327710" y="1896579"/>
            <a:ext cx="2465667" cy="2088203"/>
          </a:xfrm>
          <a:prstGeom prst="hexag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48671" name="CaixaDeTexto 4"/>
          <p:cNvSpPr txBox="1"/>
          <p:nvPr/>
        </p:nvSpPr>
        <p:spPr>
          <a:xfrm>
            <a:off x="7757009" y="1896579"/>
            <a:ext cx="19088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e Conversão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Orgânico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Plantio Direto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Florestas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de Resíduos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Palmáceas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Bioinsumos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dos Solos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72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3" name="Rectangle 2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4" name="Rectangle 20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5" name="Rectangle 20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80" name="Picture 2" descr="Slid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800" y="457200"/>
            <a:ext cx="10566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76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7" name="Rectangle 30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8" name="Rectangle 30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9" name="Rectangle 30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81" name="Picture 2" descr="Slid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3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Rectangle 41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5" name="Rectangle 41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6" name="Rectangle 410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73" name="Picture 2" descr="Slid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800" y="457200"/>
            <a:ext cx="10566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4" name="Rectangle 51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5" name="Rectangle 51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6" name="Rectangle 51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7" name="Rectangle 51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62" name="Picture 2" descr="Slid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0" name="Rectangle 61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1" name="Rectangle 61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2" name="Rectangle 61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3" name="Rectangle 61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6" name="Picture 2" descr="Slid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800" y="457200"/>
            <a:ext cx="10566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5" name="Rectangle 71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6" name="Rectangle 71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7" name="Rectangle 71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8" name="Rectangle 71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2" name="Picture 2" descr="Slid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88900">
          <a:solidFill>
            <a:srgbClr val="F8DD1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A81958AFD4D9499A857ED3F3C202E8" ma:contentTypeVersion="15" ma:contentTypeDescription="Criar um novo documento." ma:contentTypeScope="" ma:versionID="1cf617d1ec19d700917906135daea213">
  <xsd:schema xmlns:xsd="http://www.w3.org/2001/XMLSchema" xmlns:xs="http://www.w3.org/2001/XMLSchema" xmlns:p="http://schemas.microsoft.com/office/2006/metadata/properties" xmlns:ns2="1c3baa5c-1998-464b-9a2f-110f8c5b8544" xmlns:ns3="53bede0a-bb6d-41be-9f6c-3026424583b9" targetNamespace="http://schemas.microsoft.com/office/2006/metadata/properties" ma:root="true" ma:fieldsID="94245755ec1de9241f91994f142d96aa" ns2:_="" ns3:_="">
    <xsd:import namespace="1c3baa5c-1998-464b-9a2f-110f8c5b8544"/>
    <xsd:import namespace="53bede0a-bb6d-41be-9f6c-302642458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aa5c-1998-464b-9a2f-110f8c5b8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m" ma:readOnly="false" ma:fieldId="{5cf76f15-5ced-4ddc-b409-7134ff3c332f}" ma:taxonomyMulti="true" ma:sspId="45dd6dcc-44c8-4e8c-814f-e99bce23ae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ede0a-bb6d-41be-9f6c-302642458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667a5af-c942-4b5a-9d63-ab32dc438f8d}" ma:internalName="TaxCatchAll" ma:showField="CatchAllData" ma:web="53bede0a-bb6d-41be-9f6c-302642458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41A17B-4FD9-4B31-AA55-3FB8B02AD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baa5c-1998-464b-9a2f-110f8c5b8544"/>
    <ds:schemaRef ds:uri="53bede0a-bb6d-41be-9f6c-302642458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Widescreen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BRASIL S. 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Silva Cysne Souza</dc:creator>
  <cp:lastModifiedBy>ANDREIA MACEDO</cp:lastModifiedBy>
  <cp:revision>1</cp:revision>
  <dcterms:created xsi:type="dcterms:W3CDTF">2017-01-13T01:44:50Z</dcterms:created>
  <dcterms:modified xsi:type="dcterms:W3CDTF">2026-05-22T18:45:08Z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a22eba-d59e-42ba-acb9-085eb1026b66_Enabled">
    <vt:lpwstr>true</vt:lpwstr>
  </property>
  <property fmtid="{D5CDD505-2E9C-101B-9397-08002B2CF9AE}" pid="3" name="MSIP_Label_1ba22eba-d59e-42ba-acb9-085eb1026b66_SetDate">
    <vt:lpwstr>2022-11-17T15:07:34Z</vt:lpwstr>
  </property>
  <property fmtid="{D5CDD505-2E9C-101B-9397-08002B2CF9AE}" pid="4" name="MSIP_Label_1ba22eba-d59e-42ba-acb9-085eb1026b66_Method">
    <vt:lpwstr>Privileged</vt:lpwstr>
  </property>
  <property fmtid="{D5CDD505-2E9C-101B-9397-08002B2CF9AE}" pid="5" name="MSIP_Label_1ba22eba-d59e-42ba-acb9-085eb1026b66_Name">
    <vt:lpwstr>1ba22eba-d59e-42ba-acb9-085eb1026b66</vt:lpwstr>
  </property>
  <property fmtid="{D5CDD505-2E9C-101B-9397-08002B2CF9AE}" pid="6" name="MSIP_Label_1ba22eba-d59e-42ba-acb9-085eb1026b66_SiteId">
    <vt:lpwstr>ea0c2907-38d2-4181-8750-b0b190b60443</vt:lpwstr>
  </property>
  <property fmtid="{D5CDD505-2E9C-101B-9397-08002B2CF9AE}" pid="7" name="MSIP_Label_1ba22eba-d59e-42ba-acb9-085eb1026b66_ActionId">
    <vt:lpwstr>cf6b6fa6-7f24-4ab2-ac9f-4e3ebbb967b4</vt:lpwstr>
  </property>
  <property fmtid="{D5CDD505-2E9C-101B-9397-08002B2CF9AE}" pid="8" name="MSIP_Label_1ba22eba-d59e-42ba-acb9-085eb1026b66_ContentBits">
    <vt:lpwstr>0</vt:lpwstr>
  </property>
  <property fmtid="{D5CDD505-2E9C-101B-9397-08002B2CF9AE}" pid="9" name="ContentTypeId">
    <vt:lpwstr>0x01010058A81958AFD4D9499A857ED3F3C202E8</vt:lpwstr>
  </property>
  <property fmtid="{D5CDD505-2E9C-101B-9397-08002B2CF9AE}" pid="10" name="MediaServiceImageTags">
    <vt:lpwstr/>
  </property>
  <property fmtid="{D5CDD505-2E9C-101B-9397-08002B2CF9AE}" pid="11" name="ICV">
    <vt:lpwstr>96ce0e2e407d4daab7c74dd15bc2afdb_23</vt:lpwstr>
  </property>
</Properties>
</file>